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338" r:id="rId3"/>
    <p:sldId id="373" r:id="rId4"/>
    <p:sldId id="398" r:id="rId5"/>
    <p:sldId id="396" r:id="rId6"/>
    <p:sldId id="397" r:id="rId7"/>
    <p:sldId id="395" r:id="rId8"/>
    <p:sldId id="399" r:id="rId9"/>
    <p:sldId id="400" r:id="rId10"/>
    <p:sldId id="401" r:id="rId11"/>
    <p:sldId id="403" r:id="rId12"/>
    <p:sldId id="404" r:id="rId13"/>
    <p:sldId id="402" r:id="rId14"/>
    <p:sldId id="406" r:id="rId15"/>
    <p:sldId id="405" r:id="rId16"/>
    <p:sldId id="408" r:id="rId17"/>
    <p:sldId id="407" r:id="rId18"/>
    <p:sldId id="40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92" autoAdjust="0"/>
    <p:restoredTop sz="94434" autoAdjust="0"/>
  </p:normalViewPr>
  <p:slideViewPr>
    <p:cSldViewPr>
      <p:cViewPr varScale="1">
        <p:scale>
          <a:sx n="65" d="100"/>
          <a:sy n="65" d="100"/>
        </p:scale>
        <p:origin x="90" y="276"/>
      </p:cViewPr>
      <p:guideLst>
        <p:guide orient="horz" pos="2160"/>
        <p:guide pos="2880"/>
      </p:guideLst>
    </p:cSldViewPr>
  </p:slideViewPr>
  <p:outlineViewPr>
    <p:cViewPr>
      <p:scale>
        <a:sx n="33" d="100"/>
        <a:sy n="33" d="100"/>
      </p:scale>
      <p:origin x="0" y="191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933DDF-7EFB-4A6C-A4F9-4C5E5FDC39D1}" type="datetimeFigureOut">
              <a:rPr lang="en-US" smtClean="0"/>
              <a:pPr/>
              <a:t>12-May-15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EEC92-6510-4F1C-974F-DF064B16E6E9}" type="slidenum">
              <a:rPr lang="en-US" smtClean="0"/>
              <a:pPr/>
              <a:t>‹#›</a:t>
            </a:fld>
            <a:endParaRPr lang="en-US"/>
          </a:p>
        </p:txBody>
      </p:sp>
    </p:spTree>
    <p:extLst>
      <p:ext uri="{BB962C8B-B14F-4D97-AF65-F5344CB8AC3E}">
        <p14:creationId xmlns:p14="http://schemas.microsoft.com/office/powerpoint/2010/main" val="3702012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FC08122-D941-4FF1-94F7-B1DA83AFBD2E}" type="datetimeFigureOut">
              <a:rPr lang="en-US" smtClean="0"/>
              <a:pPr/>
              <a:t>12-May-15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7521E69-F2AF-4ED8-97C7-D8BD0B6E0E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C08122-D941-4FF1-94F7-B1DA83AFBD2E}"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C08122-D941-4FF1-94F7-B1DA83AFBD2E}"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C08122-D941-4FF1-94F7-B1DA83AFBD2E}"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C08122-D941-4FF1-94F7-B1DA83AFBD2E}"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C08122-D941-4FF1-94F7-B1DA83AFBD2E}" type="datetimeFigureOut">
              <a:rPr lang="en-US" smtClean="0"/>
              <a:pPr/>
              <a:t>12-May-15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FC08122-D941-4FF1-94F7-B1DA83AFBD2E}" type="datetimeFigureOut">
              <a:rPr lang="en-US" smtClean="0"/>
              <a:pPr/>
              <a:t>12-May-15</a:t>
            </a:fld>
            <a:endParaRPr lang="en-US"/>
          </a:p>
        </p:txBody>
      </p:sp>
      <p:sp>
        <p:nvSpPr>
          <p:cNvPr id="27" name="Slide Number Placeholder 26"/>
          <p:cNvSpPr>
            <a:spLocks noGrp="1"/>
          </p:cNvSpPr>
          <p:nvPr>
            <p:ph type="sldNum" sz="quarter" idx="11"/>
          </p:nvPr>
        </p:nvSpPr>
        <p:spPr/>
        <p:txBody>
          <a:bodyPr rtlCol="0"/>
          <a:lstStyle/>
          <a:p>
            <a:fld id="{C7521E69-F2AF-4ED8-97C7-D8BD0B6E0E6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FC08122-D941-4FF1-94F7-B1DA83AFBD2E}" type="datetimeFigureOut">
              <a:rPr lang="en-US" smtClean="0"/>
              <a:pPr/>
              <a:t>12-May-15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7521E69-F2AF-4ED8-97C7-D8BD0B6E0E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C08122-D941-4FF1-94F7-B1DA83AFBD2E}" type="datetimeFigureOut">
              <a:rPr lang="en-US" smtClean="0"/>
              <a:pPr/>
              <a:t>12-May-15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C08122-D941-4FF1-94F7-B1DA83AFBD2E}" type="datetimeFigureOut">
              <a:rPr lang="en-US" smtClean="0"/>
              <a:pPr/>
              <a:t>12-May-15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C08122-D941-4FF1-94F7-B1DA83AFBD2E}" type="datetimeFigureOut">
              <a:rPr lang="en-US" smtClean="0"/>
              <a:pPr/>
              <a:t>12-May-15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21E69-F2AF-4ED8-97C7-D8BD0B6E0E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FC08122-D941-4FF1-94F7-B1DA83AFBD2E}" type="datetimeFigureOut">
              <a:rPr lang="en-US" smtClean="0"/>
              <a:pPr/>
              <a:t>12-May-15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7521E69-F2AF-4ED8-97C7-D8BD0B6E0E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en-US" sz="4000" dirty="0" smtClean="0"/>
              <a:t>Mechanics of Materials(ME-294)</a:t>
            </a:r>
            <a:endParaRPr lang="en-US" sz="4000" dirty="0"/>
          </a:p>
        </p:txBody>
      </p:sp>
      <p:sp>
        <p:nvSpPr>
          <p:cNvPr id="4" name="Subtitle 3"/>
          <p:cNvSpPr>
            <a:spLocks noGrp="1"/>
          </p:cNvSpPr>
          <p:nvPr>
            <p:ph type="subTitle" idx="1"/>
          </p:nvPr>
        </p:nvSpPr>
        <p:spPr>
          <a:xfrm>
            <a:off x="457200" y="3899938"/>
            <a:ext cx="7772400" cy="1752600"/>
          </a:xfrm>
        </p:spPr>
        <p:txBody>
          <a:bodyPr>
            <a:normAutofit fontScale="92500"/>
          </a:bodyPr>
          <a:lstStyle/>
          <a:p>
            <a:r>
              <a:rPr lang="en-US" dirty="0" smtClean="0"/>
              <a:t>Lecture 12:</a:t>
            </a:r>
          </a:p>
          <a:p>
            <a:endParaRPr lang="en-US" dirty="0" smtClean="0"/>
          </a:p>
          <a:p>
            <a:pPr algn="ctr"/>
            <a:r>
              <a:rPr lang="en-US" sz="4400" dirty="0"/>
              <a:t> </a:t>
            </a:r>
            <a:r>
              <a:rPr lang="en-US" sz="4400" dirty="0" smtClean="0"/>
              <a:t>YIELD and Failure CRITERIA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5791200" cy="533400"/>
          </a:xfrm>
        </p:spPr>
        <p:txBody>
          <a:bodyPr>
            <a:normAutofit/>
          </a:bodyPr>
          <a:lstStyle/>
          <a:p>
            <a:r>
              <a:rPr lang="en-US" sz="2800" dirty="0"/>
              <a:t>Maximum-Shearing-Stress </a:t>
            </a:r>
            <a:r>
              <a:rPr lang="en-US" sz="2800" dirty="0" smtClean="0"/>
              <a:t>Criterion</a:t>
            </a:r>
            <a:endParaRPr lang="en-US" sz="2800" dirty="0"/>
          </a:p>
        </p:txBody>
      </p:sp>
      <p:pic>
        <p:nvPicPr>
          <p:cNvPr id="4" name="Picture 3"/>
          <p:cNvPicPr>
            <a:picLocks noChangeAspect="1"/>
          </p:cNvPicPr>
          <p:nvPr/>
        </p:nvPicPr>
        <p:blipFill rotWithShape="1">
          <a:blip r:embed="rId2"/>
          <a:srcRect l="26441" t="9632" r="57258" b="68881"/>
          <a:stretch/>
        </p:blipFill>
        <p:spPr>
          <a:xfrm>
            <a:off x="5791200" y="1295400"/>
            <a:ext cx="3200400" cy="3886200"/>
          </a:xfrm>
          <a:prstGeom prst="rect">
            <a:avLst/>
          </a:prstGeom>
        </p:spPr>
      </p:pic>
      <p:sp>
        <p:nvSpPr>
          <p:cNvPr id="7" name="Rectangle 6"/>
          <p:cNvSpPr/>
          <p:nvPr/>
        </p:nvSpPr>
        <p:spPr>
          <a:xfrm>
            <a:off x="228600" y="1592282"/>
            <a:ext cx="4953000" cy="4524315"/>
          </a:xfrm>
          <a:prstGeom prst="rect">
            <a:avLst/>
          </a:prstGeom>
        </p:spPr>
        <p:txBody>
          <a:bodyPr wrap="square">
            <a:spAutoFit/>
          </a:bodyPr>
          <a:lstStyle/>
          <a:p>
            <a:r>
              <a:rPr lang="en-US" dirty="0"/>
              <a:t>The relations obtained have been represented graphically in Fig. 7.38. </a:t>
            </a:r>
            <a:endParaRPr lang="en-US" dirty="0" smtClean="0"/>
          </a:p>
          <a:p>
            <a:endParaRPr lang="en-US" dirty="0"/>
          </a:p>
          <a:p>
            <a:r>
              <a:rPr lang="en-US" dirty="0" smtClean="0"/>
              <a:t>Any </a:t>
            </a:r>
            <a:r>
              <a:rPr lang="en-US" dirty="0"/>
              <a:t>given state of stress will be represented in that figure by a point of coordinates σ</a:t>
            </a:r>
            <a:r>
              <a:rPr lang="en-US" baseline="-25000" dirty="0"/>
              <a:t>a</a:t>
            </a:r>
            <a:r>
              <a:rPr lang="en-US" dirty="0"/>
              <a:t> and </a:t>
            </a:r>
            <a:r>
              <a:rPr lang="el-GR" dirty="0"/>
              <a:t>σ</a:t>
            </a:r>
            <a:r>
              <a:rPr lang="en-US" baseline="-25000" dirty="0"/>
              <a:t>b</a:t>
            </a:r>
            <a:r>
              <a:rPr lang="en-US" dirty="0"/>
              <a:t> </a:t>
            </a:r>
            <a:r>
              <a:rPr lang="en-US" dirty="0" smtClean="0"/>
              <a:t>, </a:t>
            </a:r>
            <a:r>
              <a:rPr lang="en-US" dirty="0"/>
              <a:t>where σ</a:t>
            </a:r>
            <a:r>
              <a:rPr lang="en-US" baseline="-25000" dirty="0"/>
              <a:t>a</a:t>
            </a:r>
            <a:r>
              <a:rPr lang="en-US" dirty="0"/>
              <a:t> and </a:t>
            </a:r>
            <a:r>
              <a:rPr lang="el-GR" dirty="0"/>
              <a:t>σ</a:t>
            </a:r>
            <a:r>
              <a:rPr lang="en-US" baseline="-25000" dirty="0"/>
              <a:t>b</a:t>
            </a:r>
            <a:r>
              <a:rPr lang="en-US" dirty="0"/>
              <a:t> </a:t>
            </a:r>
            <a:r>
              <a:rPr lang="en-US" dirty="0" smtClean="0"/>
              <a:t>are </a:t>
            </a:r>
            <a:r>
              <a:rPr lang="en-US" dirty="0"/>
              <a:t>the two principal stresses</a:t>
            </a:r>
            <a:r>
              <a:rPr lang="en-US" dirty="0" smtClean="0"/>
              <a:t>.</a:t>
            </a:r>
          </a:p>
          <a:p>
            <a:endParaRPr lang="en-US" dirty="0"/>
          </a:p>
          <a:p>
            <a:r>
              <a:rPr lang="en-US" dirty="0" smtClean="0"/>
              <a:t> </a:t>
            </a:r>
            <a:r>
              <a:rPr lang="en-US" dirty="0"/>
              <a:t>If this point falls within the area shown in the figure, the structural component is safe. If it falls outside this area, the component will fail as a result of yield in the material. </a:t>
            </a:r>
            <a:endParaRPr lang="en-US" dirty="0" smtClean="0"/>
          </a:p>
          <a:p>
            <a:endParaRPr lang="en-US" dirty="0"/>
          </a:p>
          <a:p>
            <a:r>
              <a:rPr lang="en-US" dirty="0" smtClean="0"/>
              <a:t>The </a:t>
            </a:r>
            <a:r>
              <a:rPr lang="en-US" dirty="0"/>
              <a:t>hexagon associated with the initiation of yield in the material is known as Tresca’s hexagon after the French engineer Henri Edouard </a:t>
            </a:r>
            <a:r>
              <a:rPr lang="en-US" dirty="0" err="1"/>
              <a:t>Tresca</a:t>
            </a:r>
            <a:r>
              <a:rPr lang="en-US" dirty="0"/>
              <a:t> (1814–1885). </a:t>
            </a:r>
          </a:p>
        </p:txBody>
      </p:sp>
    </p:spTree>
    <p:extLst>
      <p:ext uri="{BB962C8B-B14F-4D97-AF65-F5344CB8AC3E}">
        <p14:creationId xmlns:p14="http://schemas.microsoft.com/office/powerpoint/2010/main" val="3492662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5791200" cy="533400"/>
          </a:xfrm>
        </p:spPr>
        <p:txBody>
          <a:bodyPr>
            <a:normAutofit fontScale="90000"/>
          </a:bodyPr>
          <a:lstStyle/>
          <a:p>
            <a:r>
              <a:rPr lang="en-US" sz="2800" dirty="0"/>
              <a:t>Maximum-Distortion-Energy </a:t>
            </a:r>
            <a:r>
              <a:rPr lang="en-US" sz="2800" dirty="0" smtClean="0"/>
              <a:t>Criterion</a:t>
            </a:r>
            <a:endParaRPr lang="en-US" sz="2800" dirty="0"/>
          </a:p>
        </p:txBody>
      </p:sp>
      <p:sp>
        <p:nvSpPr>
          <p:cNvPr id="3" name="Rectangle 2"/>
          <p:cNvSpPr/>
          <p:nvPr/>
        </p:nvSpPr>
        <p:spPr>
          <a:xfrm>
            <a:off x="381000" y="1219200"/>
            <a:ext cx="8458200" cy="3970318"/>
          </a:xfrm>
          <a:prstGeom prst="rect">
            <a:avLst/>
          </a:prstGeom>
        </p:spPr>
        <p:txBody>
          <a:bodyPr wrap="square">
            <a:spAutoFit/>
          </a:bodyPr>
          <a:lstStyle/>
          <a:p>
            <a:pPr marL="285750" indent="-285750">
              <a:buFont typeface="Arial" panose="020B0604020202020204" pitchFamily="34" charset="0"/>
              <a:buChar char="•"/>
            </a:pPr>
            <a:r>
              <a:rPr lang="en-US" dirty="0" smtClean="0"/>
              <a:t>This </a:t>
            </a:r>
            <a:r>
              <a:rPr lang="en-US" dirty="0"/>
              <a:t>criterion is based on the determination of the distortion energy in a given material, i.e., of the energy associated with changes in shape in that material (as opposed to the energy associated with changes in volume in the same material</a:t>
            </a:r>
            <a:r>
              <a:rPr lang="en-US" dirty="0" smtClean="0"/>
              <a:t>).</a:t>
            </a:r>
          </a:p>
          <a:p>
            <a:endParaRPr lang="en-US" dirty="0"/>
          </a:p>
          <a:p>
            <a:pPr marL="285750" indent="-285750">
              <a:buFont typeface="Arial" panose="020B0604020202020204" pitchFamily="34" charset="0"/>
              <a:buChar char="•"/>
            </a:pPr>
            <a:r>
              <a:rPr lang="en-US" dirty="0" smtClean="0"/>
              <a:t> </a:t>
            </a:r>
            <a:r>
              <a:rPr lang="en-US" dirty="0"/>
              <a:t>According to this criterion, also known as the von Mises criterion, after the German-American applied mathematician Richard von Mises (1883–1953), </a:t>
            </a:r>
            <a:endParaRPr lang="en-US" dirty="0" smtClean="0"/>
          </a:p>
          <a:p>
            <a:endParaRPr lang="en-US" dirty="0"/>
          </a:p>
          <a:p>
            <a:r>
              <a:rPr lang="en-US" b="1" i="1" dirty="0" smtClean="0"/>
              <a:t>	“a </a:t>
            </a:r>
            <a:r>
              <a:rPr lang="en-US" b="1" i="1" dirty="0"/>
              <a:t>given structural component is safe as long as the </a:t>
            </a:r>
            <a:r>
              <a:rPr lang="en-US" b="1" i="1" dirty="0" smtClean="0"/>
              <a:t>	maximum </a:t>
            </a:r>
            <a:r>
              <a:rPr lang="en-US" b="1" i="1" dirty="0"/>
              <a:t>value of the distortion energy per unit volume in </a:t>
            </a:r>
            <a:r>
              <a:rPr lang="en-US" b="1" i="1" dirty="0" smtClean="0"/>
              <a:t>	that </a:t>
            </a:r>
            <a:r>
              <a:rPr lang="en-US" b="1" i="1" dirty="0"/>
              <a:t>material remains smaller than the distortion energy per </a:t>
            </a:r>
            <a:r>
              <a:rPr lang="en-US" b="1" i="1" dirty="0" smtClean="0"/>
              <a:t>	unit </a:t>
            </a:r>
            <a:r>
              <a:rPr lang="en-US" b="1" i="1" dirty="0"/>
              <a:t>volume required to cause yield in a tensile-test specimen </a:t>
            </a:r>
            <a:r>
              <a:rPr lang="en-US" b="1" i="1" dirty="0" smtClean="0"/>
              <a:t>	of </a:t>
            </a:r>
            <a:r>
              <a:rPr lang="en-US" b="1" i="1" dirty="0"/>
              <a:t>the same material</a:t>
            </a:r>
            <a:r>
              <a:rPr lang="en-US" b="1" i="1" dirty="0" smtClean="0"/>
              <a:t>.” </a:t>
            </a:r>
          </a:p>
          <a:p>
            <a:endParaRPr lang="en-US" dirty="0"/>
          </a:p>
        </p:txBody>
      </p:sp>
    </p:spTree>
    <p:extLst>
      <p:ext uri="{BB962C8B-B14F-4D97-AF65-F5344CB8AC3E}">
        <p14:creationId xmlns:p14="http://schemas.microsoft.com/office/powerpoint/2010/main" val="348631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5791200" cy="533400"/>
          </a:xfrm>
        </p:spPr>
        <p:txBody>
          <a:bodyPr>
            <a:normAutofit fontScale="90000"/>
          </a:bodyPr>
          <a:lstStyle/>
          <a:p>
            <a:r>
              <a:rPr lang="en-US" sz="2800" dirty="0"/>
              <a:t>Maximum-Distortion-Energy </a:t>
            </a:r>
            <a:r>
              <a:rPr lang="en-US" sz="2800" dirty="0" smtClean="0"/>
              <a:t>Criterion</a:t>
            </a:r>
            <a:endParaRPr lang="en-US" sz="2800" dirty="0"/>
          </a:p>
        </p:txBody>
      </p:sp>
      <p:pic>
        <p:nvPicPr>
          <p:cNvPr id="4" name="Picture 3"/>
          <p:cNvPicPr>
            <a:picLocks noChangeAspect="1"/>
          </p:cNvPicPr>
          <p:nvPr/>
        </p:nvPicPr>
        <p:blipFill rotWithShape="1">
          <a:blip r:embed="rId2"/>
          <a:srcRect l="51620" t="55614" r="33631" b="40594"/>
          <a:stretch/>
        </p:blipFill>
        <p:spPr>
          <a:xfrm>
            <a:off x="2590800" y="1981200"/>
            <a:ext cx="2895600" cy="685800"/>
          </a:xfrm>
          <a:prstGeom prst="rect">
            <a:avLst/>
          </a:prstGeom>
        </p:spPr>
      </p:pic>
      <p:sp>
        <p:nvSpPr>
          <p:cNvPr id="3" name="Rectangle 2"/>
          <p:cNvSpPr/>
          <p:nvPr/>
        </p:nvSpPr>
        <p:spPr>
          <a:xfrm>
            <a:off x="304800" y="1219200"/>
            <a:ext cx="8305800" cy="646331"/>
          </a:xfrm>
          <a:prstGeom prst="rect">
            <a:avLst/>
          </a:prstGeom>
        </p:spPr>
        <p:txBody>
          <a:bodyPr wrap="square">
            <a:spAutoFit/>
          </a:bodyPr>
          <a:lstStyle/>
          <a:p>
            <a:pPr marL="285750" indent="-285750">
              <a:buFont typeface="Arial" panose="020B0604020202020204" pitchFamily="34" charset="0"/>
              <a:buChar char="•"/>
            </a:pPr>
            <a:r>
              <a:rPr lang="en-US" dirty="0"/>
              <a:t>D</a:t>
            </a:r>
            <a:r>
              <a:rPr lang="en-US" dirty="0" smtClean="0"/>
              <a:t>istortion </a:t>
            </a:r>
            <a:r>
              <a:rPr lang="en-US" dirty="0"/>
              <a:t>energy per unit volume in an isotropic material under plane stress is</a:t>
            </a:r>
          </a:p>
        </p:txBody>
      </p:sp>
      <p:pic>
        <p:nvPicPr>
          <p:cNvPr id="6" name="Picture 5"/>
          <p:cNvPicPr>
            <a:picLocks noChangeAspect="1"/>
          </p:cNvPicPr>
          <p:nvPr/>
        </p:nvPicPr>
        <p:blipFill rotWithShape="1">
          <a:blip r:embed="rId2"/>
          <a:srcRect l="53172" t="69095" r="34796" b="28798"/>
          <a:stretch/>
        </p:blipFill>
        <p:spPr>
          <a:xfrm>
            <a:off x="3140177" y="5334000"/>
            <a:ext cx="2362200" cy="381000"/>
          </a:xfrm>
          <a:prstGeom prst="rect">
            <a:avLst/>
          </a:prstGeom>
        </p:spPr>
      </p:pic>
      <p:sp>
        <p:nvSpPr>
          <p:cNvPr id="5" name="Rectangle 4"/>
          <p:cNvSpPr/>
          <p:nvPr/>
        </p:nvSpPr>
        <p:spPr>
          <a:xfrm>
            <a:off x="272845" y="2865388"/>
            <a:ext cx="8610600" cy="2031325"/>
          </a:xfrm>
          <a:prstGeom prst="rect">
            <a:avLst/>
          </a:prstGeom>
        </p:spPr>
        <p:txBody>
          <a:bodyPr wrap="square">
            <a:spAutoFit/>
          </a:bodyPr>
          <a:lstStyle/>
          <a:p>
            <a:r>
              <a:rPr lang="en-US" dirty="0" smtClean="0"/>
              <a:t>	where </a:t>
            </a:r>
            <a:r>
              <a:rPr lang="el-GR" dirty="0" smtClean="0"/>
              <a:t>σ</a:t>
            </a:r>
            <a:r>
              <a:rPr lang="en-US" baseline="-25000" dirty="0" smtClean="0"/>
              <a:t>a</a:t>
            </a:r>
            <a:r>
              <a:rPr lang="en-US" dirty="0" smtClean="0"/>
              <a:t> </a:t>
            </a:r>
            <a:r>
              <a:rPr lang="en-US" dirty="0"/>
              <a:t>and </a:t>
            </a:r>
            <a:r>
              <a:rPr lang="el-GR" dirty="0" smtClean="0"/>
              <a:t>σ</a:t>
            </a:r>
            <a:r>
              <a:rPr lang="en-US" baseline="-25000" dirty="0" smtClean="0"/>
              <a:t>b</a:t>
            </a:r>
            <a:r>
              <a:rPr lang="en-US" dirty="0" smtClean="0"/>
              <a:t> </a:t>
            </a:r>
            <a:r>
              <a:rPr lang="en-US" dirty="0"/>
              <a:t>are the principal stresses and G the modulus of rigidity. </a:t>
            </a:r>
            <a:endParaRPr lang="en-US" dirty="0" smtClean="0"/>
          </a:p>
          <a:p>
            <a:endParaRPr lang="en-US" dirty="0"/>
          </a:p>
          <a:p>
            <a:pPr marL="285750" indent="-285750">
              <a:buFont typeface="Arial" panose="020B0604020202020204" pitchFamily="34" charset="0"/>
              <a:buChar char="•"/>
            </a:pPr>
            <a:r>
              <a:rPr lang="en-US" dirty="0" smtClean="0"/>
              <a:t>In </a:t>
            </a:r>
            <a:r>
              <a:rPr lang="en-US" dirty="0"/>
              <a:t>the particular case of a tensile-test specimen that is starting to yield, we have </a:t>
            </a:r>
            <a:r>
              <a:rPr lang="el-GR" dirty="0"/>
              <a:t>σ</a:t>
            </a:r>
            <a:r>
              <a:rPr lang="en-US" baseline="-25000" dirty="0" smtClean="0"/>
              <a:t>a</a:t>
            </a:r>
            <a:r>
              <a:rPr lang="en-US" dirty="0" smtClean="0"/>
              <a:t>= σ</a:t>
            </a:r>
            <a:r>
              <a:rPr lang="en-US" baseline="-25000" dirty="0" smtClean="0"/>
              <a:t>Y</a:t>
            </a:r>
            <a:r>
              <a:rPr lang="en-US" dirty="0"/>
              <a:t>, </a:t>
            </a:r>
            <a:r>
              <a:rPr lang="el-GR" dirty="0" smtClean="0"/>
              <a:t>σ</a:t>
            </a:r>
            <a:r>
              <a:rPr lang="en-US" baseline="-25000" dirty="0" smtClean="0"/>
              <a:t>b</a:t>
            </a:r>
            <a:r>
              <a:rPr lang="en-US" dirty="0" smtClean="0"/>
              <a:t>=0</a:t>
            </a:r>
            <a:r>
              <a:rPr lang="en-US" dirty="0"/>
              <a:t>, and </a:t>
            </a:r>
            <a:r>
              <a:rPr lang="en-US" dirty="0" smtClean="0"/>
              <a:t>(u</a:t>
            </a:r>
            <a:r>
              <a:rPr lang="en-US" baseline="-25000" dirty="0" smtClean="0"/>
              <a:t>d</a:t>
            </a:r>
            <a:r>
              <a:rPr lang="en-US" dirty="0" smtClean="0"/>
              <a:t>)</a:t>
            </a:r>
            <a:r>
              <a:rPr lang="en-US" baseline="-25000" dirty="0" smtClean="0"/>
              <a:t>Y</a:t>
            </a:r>
            <a:r>
              <a:rPr lang="en-US" dirty="0" smtClean="0"/>
              <a:t> = </a:t>
            </a:r>
            <a:r>
              <a:rPr lang="en-US" dirty="0"/>
              <a:t>σ</a:t>
            </a:r>
            <a:r>
              <a:rPr lang="en-US" baseline="-25000" dirty="0"/>
              <a:t>Y </a:t>
            </a:r>
            <a:r>
              <a:rPr lang="en-US" baseline="30000" dirty="0" smtClean="0"/>
              <a:t>2</a:t>
            </a:r>
            <a:r>
              <a:rPr lang="en-US" dirty="0" smtClean="0"/>
              <a:t>/6G</a:t>
            </a:r>
            <a:r>
              <a:rPr lang="en-US" dirty="0"/>
              <a:t>. </a:t>
            </a:r>
            <a:endParaRPr lang="en-US" dirty="0" smtClean="0"/>
          </a:p>
          <a:p>
            <a:endParaRPr lang="en-US" dirty="0"/>
          </a:p>
          <a:p>
            <a:pPr marL="285750" indent="-285750">
              <a:buFont typeface="Arial" panose="020B0604020202020204" pitchFamily="34" charset="0"/>
              <a:buChar char="•"/>
            </a:pPr>
            <a:r>
              <a:rPr lang="en-US" dirty="0" smtClean="0"/>
              <a:t>Thus</a:t>
            </a:r>
            <a:r>
              <a:rPr lang="en-US" dirty="0"/>
              <a:t>, the maximum-distortion-energy criterion indicates that the structural component is safe as long as </a:t>
            </a:r>
            <a:r>
              <a:rPr lang="en-US" dirty="0" smtClean="0"/>
              <a:t>,</a:t>
            </a:r>
            <a:r>
              <a:rPr lang="en-US" dirty="0"/>
              <a:t> u</a:t>
            </a:r>
            <a:r>
              <a:rPr lang="en-US" baseline="-25000" dirty="0"/>
              <a:t>d</a:t>
            </a:r>
            <a:r>
              <a:rPr lang="en-US" dirty="0" smtClean="0"/>
              <a:t> ‹</a:t>
            </a:r>
            <a:r>
              <a:rPr lang="en-US" dirty="0"/>
              <a:t> (u</a:t>
            </a:r>
            <a:r>
              <a:rPr lang="en-US" baseline="-25000" dirty="0"/>
              <a:t>d</a:t>
            </a:r>
            <a:r>
              <a:rPr lang="en-US" dirty="0"/>
              <a:t>)</a:t>
            </a:r>
            <a:r>
              <a:rPr lang="en-US" baseline="-25000" dirty="0"/>
              <a:t>Y</a:t>
            </a:r>
            <a:r>
              <a:rPr lang="en-US" dirty="0" smtClean="0"/>
              <a:t>, </a:t>
            </a:r>
            <a:r>
              <a:rPr lang="en-US" dirty="0"/>
              <a:t>or</a:t>
            </a:r>
          </a:p>
        </p:txBody>
      </p:sp>
    </p:spTree>
    <p:extLst>
      <p:ext uri="{BB962C8B-B14F-4D97-AF65-F5344CB8AC3E}">
        <p14:creationId xmlns:p14="http://schemas.microsoft.com/office/powerpoint/2010/main" val="2343320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5791200" cy="533400"/>
          </a:xfrm>
        </p:spPr>
        <p:txBody>
          <a:bodyPr>
            <a:normAutofit fontScale="90000"/>
          </a:bodyPr>
          <a:lstStyle/>
          <a:p>
            <a:r>
              <a:rPr lang="en-US" sz="2800" dirty="0"/>
              <a:t>Maximum-Distortion-Energy </a:t>
            </a:r>
            <a:r>
              <a:rPr lang="en-US" sz="2800" dirty="0" smtClean="0"/>
              <a:t>Criterion</a:t>
            </a:r>
            <a:endParaRPr lang="en-US" sz="2800" dirty="0"/>
          </a:p>
        </p:txBody>
      </p:sp>
      <p:pic>
        <p:nvPicPr>
          <p:cNvPr id="6" name="Picture 5"/>
          <p:cNvPicPr>
            <a:picLocks noChangeAspect="1"/>
          </p:cNvPicPr>
          <p:nvPr/>
        </p:nvPicPr>
        <p:blipFill rotWithShape="1">
          <a:blip r:embed="rId2"/>
          <a:srcRect l="25228" t="72901" r="57695" b="5185"/>
          <a:stretch/>
        </p:blipFill>
        <p:spPr>
          <a:xfrm>
            <a:off x="5638800" y="2286000"/>
            <a:ext cx="3352800" cy="3962400"/>
          </a:xfrm>
          <a:prstGeom prst="rect">
            <a:avLst/>
          </a:prstGeom>
        </p:spPr>
      </p:pic>
      <p:sp>
        <p:nvSpPr>
          <p:cNvPr id="8" name="Rectangle 7"/>
          <p:cNvSpPr/>
          <p:nvPr/>
        </p:nvSpPr>
        <p:spPr>
          <a:xfrm>
            <a:off x="304800" y="1507003"/>
            <a:ext cx="8305800" cy="646331"/>
          </a:xfrm>
          <a:prstGeom prst="rect">
            <a:avLst/>
          </a:prstGeom>
        </p:spPr>
        <p:txBody>
          <a:bodyPr wrap="square">
            <a:spAutoFit/>
          </a:bodyPr>
          <a:lstStyle/>
          <a:p>
            <a:r>
              <a:rPr lang="en-US" dirty="0"/>
              <a:t>i.e., as long as the point of coordinates </a:t>
            </a:r>
            <a:r>
              <a:rPr lang="el-GR" dirty="0"/>
              <a:t>σ</a:t>
            </a:r>
            <a:r>
              <a:rPr lang="en-US" baseline="-25000" dirty="0" smtClean="0"/>
              <a:t>a</a:t>
            </a:r>
            <a:r>
              <a:rPr lang="en-US" dirty="0"/>
              <a:t> </a:t>
            </a:r>
            <a:r>
              <a:rPr lang="en-US" dirty="0" smtClean="0"/>
              <a:t>and </a:t>
            </a:r>
            <a:r>
              <a:rPr lang="el-GR" dirty="0" smtClean="0"/>
              <a:t>σ</a:t>
            </a:r>
            <a:r>
              <a:rPr lang="en-US" baseline="-25000" dirty="0" smtClean="0"/>
              <a:t>b</a:t>
            </a:r>
            <a:r>
              <a:rPr lang="en-US" dirty="0" smtClean="0"/>
              <a:t> falls </a:t>
            </a:r>
            <a:r>
              <a:rPr lang="en-US" dirty="0"/>
              <a:t>within the area shown in Fig. 7.39. This area is bounded by the ellipse of equation</a:t>
            </a:r>
          </a:p>
        </p:txBody>
      </p:sp>
      <p:pic>
        <p:nvPicPr>
          <p:cNvPr id="10" name="Picture 9"/>
          <p:cNvPicPr>
            <a:picLocks noChangeAspect="1"/>
          </p:cNvPicPr>
          <p:nvPr/>
        </p:nvPicPr>
        <p:blipFill rotWithShape="1">
          <a:blip r:embed="rId2"/>
          <a:srcRect l="52784" t="75013" r="35185" b="21616"/>
          <a:stretch/>
        </p:blipFill>
        <p:spPr>
          <a:xfrm>
            <a:off x="1219200" y="2438400"/>
            <a:ext cx="2362200" cy="609600"/>
          </a:xfrm>
          <a:prstGeom prst="rect">
            <a:avLst/>
          </a:prstGeom>
        </p:spPr>
      </p:pic>
      <p:pic>
        <p:nvPicPr>
          <p:cNvPr id="11" name="Picture 10"/>
          <p:cNvPicPr>
            <a:picLocks noChangeAspect="1"/>
          </p:cNvPicPr>
          <p:nvPr/>
        </p:nvPicPr>
        <p:blipFill rotWithShape="1">
          <a:blip r:embed="rId2"/>
          <a:srcRect l="42690" t="78375" r="24709" b="13198"/>
          <a:stretch/>
        </p:blipFill>
        <p:spPr>
          <a:xfrm>
            <a:off x="304799" y="3886200"/>
            <a:ext cx="5029201" cy="1524000"/>
          </a:xfrm>
          <a:prstGeom prst="rect">
            <a:avLst/>
          </a:prstGeom>
        </p:spPr>
      </p:pic>
    </p:spTree>
    <p:extLst>
      <p:ext uri="{BB962C8B-B14F-4D97-AF65-F5344CB8AC3E}">
        <p14:creationId xmlns:p14="http://schemas.microsoft.com/office/powerpoint/2010/main" val="707607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23192" t="6131" r="25833" b="44375"/>
          <a:stretch/>
        </p:blipFill>
        <p:spPr>
          <a:xfrm>
            <a:off x="457200" y="152400"/>
            <a:ext cx="8077200" cy="6705600"/>
          </a:xfrm>
          <a:prstGeom prst="rect">
            <a:avLst/>
          </a:prstGeom>
        </p:spPr>
      </p:pic>
    </p:spTree>
    <p:extLst>
      <p:ext uri="{BB962C8B-B14F-4D97-AF65-F5344CB8AC3E}">
        <p14:creationId xmlns:p14="http://schemas.microsoft.com/office/powerpoint/2010/main" val="1400561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23192" t="55811" r="25833" b="7426"/>
          <a:stretch/>
        </p:blipFill>
        <p:spPr>
          <a:xfrm>
            <a:off x="304800" y="533400"/>
            <a:ext cx="8610600" cy="6248400"/>
          </a:xfrm>
          <a:prstGeom prst="rect">
            <a:avLst/>
          </a:prstGeom>
        </p:spPr>
      </p:pic>
    </p:spTree>
    <p:extLst>
      <p:ext uri="{BB962C8B-B14F-4D97-AF65-F5344CB8AC3E}">
        <p14:creationId xmlns:p14="http://schemas.microsoft.com/office/powerpoint/2010/main" val="426866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33400"/>
            <a:ext cx="8915400" cy="457200"/>
          </a:xfrm>
        </p:spPr>
        <p:txBody>
          <a:bodyPr>
            <a:normAutofit fontScale="90000"/>
          </a:bodyPr>
          <a:lstStyle/>
          <a:p>
            <a:r>
              <a:rPr lang="en-US" dirty="0"/>
              <a:t> </a:t>
            </a:r>
            <a:r>
              <a:rPr lang="en-US" sz="2700" dirty="0" smtClean="0"/>
              <a:t>Fracture Criteria For Brittle Materials Under Plane Stress </a:t>
            </a:r>
            <a:endParaRPr lang="en-US" sz="2700" dirty="0"/>
          </a:p>
        </p:txBody>
      </p:sp>
      <p:sp>
        <p:nvSpPr>
          <p:cNvPr id="4" name="Rectangle 3"/>
          <p:cNvSpPr/>
          <p:nvPr/>
        </p:nvSpPr>
        <p:spPr>
          <a:xfrm>
            <a:off x="190500" y="1295400"/>
            <a:ext cx="8686800" cy="3693319"/>
          </a:xfrm>
          <a:prstGeom prst="rect">
            <a:avLst/>
          </a:prstGeom>
        </p:spPr>
        <p:txBody>
          <a:bodyPr wrap="square">
            <a:spAutoFit/>
          </a:bodyPr>
          <a:lstStyle/>
          <a:p>
            <a:r>
              <a:rPr lang="en-US" dirty="0"/>
              <a:t> </a:t>
            </a:r>
            <a:r>
              <a:rPr lang="en-US" dirty="0" smtClean="0"/>
              <a:t>Brittle </a:t>
            </a:r>
            <a:r>
              <a:rPr lang="en-US" dirty="0"/>
              <a:t>materials are characterized by the fact that, when subjected to a tensile test, they fail suddenly through rupture—or fracture—without any prior yielding</a:t>
            </a:r>
            <a:r>
              <a:rPr lang="en-US" dirty="0" smtClean="0"/>
              <a:t>.</a:t>
            </a:r>
          </a:p>
          <a:p>
            <a:endParaRPr lang="en-US" dirty="0" smtClean="0"/>
          </a:p>
          <a:p>
            <a:r>
              <a:rPr lang="en-US" dirty="0" smtClean="0"/>
              <a:t> </a:t>
            </a:r>
            <a:r>
              <a:rPr lang="en-US" dirty="0"/>
              <a:t>When a structural element or machine component made of a brittle material is under uniaxial tensile stress, the value of the normal stress that causes it to fail is equal to the ultimate strength </a:t>
            </a:r>
            <a:r>
              <a:rPr lang="en-US" dirty="0" err="1"/>
              <a:t>sU</a:t>
            </a:r>
            <a:r>
              <a:rPr lang="en-US" dirty="0"/>
              <a:t> of the material as determined from a tensile test, since both the tensile-test specimen and the  element or component under investigation are in the same state of stress. </a:t>
            </a:r>
            <a:endParaRPr lang="en-US" dirty="0" smtClean="0"/>
          </a:p>
          <a:p>
            <a:endParaRPr lang="en-US" dirty="0"/>
          </a:p>
          <a:p>
            <a:r>
              <a:rPr lang="en-US" dirty="0" smtClean="0"/>
              <a:t>However</a:t>
            </a:r>
            <a:r>
              <a:rPr lang="en-US" dirty="0"/>
              <a:t>, when a structural element or machine component is in a state of plane stress, it is found convenient to first determine the principal stresses </a:t>
            </a:r>
            <a:r>
              <a:rPr lang="en-US" dirty="0" err="1"/>
              <a:t>sa</a:t>
            </a:r>
            <a:r>
              <a:rPr lang="en-US" dirty="0"/>
              <a:t> and </a:t>
            </a:r>
            <a:r>
              <a:rPr lang="en-US" dirty="0" err="1"/>
              <a:t>sb</a:t>
            </a:r>
            <a:r>
              <a:rPr lang="en-US" dirty="0"/>
              <a:t> at any given point, and to use one of the criteria indicated in this section to predict whether or not the structural element or machine component will fail. </a:t>
            </a:r>
          </a:p>
        </p:txBody>
      </p:sp>
    </p:spTree>
    <p:extLst>
      <p:ext uri="{BB962C8B-B14F-4D97-AF65-F5344CB8AC3E}">
        <p14:creationId xmlns:p14="http://schemas.microsoft.com/office/powerpoint/2010/main" val="1263046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 y="1295400"/>
            <a:ext cx="8686800" cy="1477328"/>
          </a:xfrm>
          <a:prstGeom prst="rect">
            <a:avLst/>
          </a:prstGeom>
        </p:spPr>
        <p:txBody>
          <a:bodyPr wrap="square">
            <a:spAutoFit/>
          </a:bodyPr>
          <a:lstStyle/>
          <a:p>
            <a:r>
              <a:rPr lang="en-US" dirty="0" smtClean="0"/>
              <a:t>According </a:t>
            </a:r>
            <a:r>
              <a:rPr lang="en-US" dirty="0"/>
              <a:t>to this criterion, a given structural component fails when the maximum normal stress in that component reaches the ultimate strength </a:t>
            </a:r>
            <a:r>
              <a:rPr lang="en-US" dirty="0" err="1"/>
              <a:t>sU</a:t>
            </a:r>
            <a:r>
              <a:rPr lang="en-US" dirty="0"/>
              <a:t> obtained from the tensile test of a specimen of the same material. Thus, the structural component will be safe as long as the absolute values of the principal stresses </a:t>
            </a:r>
            <a:r>
              <a:rPr lang="en-US" dirty="0" err="1"/>
              <a:t>sa</a:t>
            </a:r>
            <a:r>
              <a:rPr lang="en-US" dirty="0"/>
              <a:t> and </a:t>
            </a:r>
            <a:r>
              <a:rPr lang="en-US" dirty="0" err="1"/>
              <a:t>sb</a:t>
            </a:r>
            <a:r>
              <a:rPr lang="en-US" dirty="0"/>
              <a:t> are both less than </a:t>
            </a:r>
            <a:r>
              <a:rPr lang="en-US" dirty="0" err="1"/>
              <a:t>sU</a:t>
            </a:r>
            <a:r>
              <a:rPr lang="en-US" dirty="0"/>
              <a:t>: </a:t>
            </a:r>
          </a:p>
        </p:txBody>
      </p:sp>
      <p:sp>
        <p:nvSpPr>
          <p:cNvPr id="6" name="Title 1"/>
          <p:cNvSpPr>
            <a:spLocks noGrp="1"/>
          </p:cNvSpPr>
          <p:nvPr>
            <p:ph type="title"/>
          </p:nvPr>
        </p:nvSpPr>
        <p:spPr>
          <a:xfrm>
            <a:off x="76200" y="609600"/>
            <a:ext cx="8915400" cy="457200"/>
          </a:xfrm>
        </p:spPr>
        <p:txBody>
          <a:bodyPr>
            <a:normAutofit fontScale="90000"/>
          </a:bodyPr>
          <a:lstStyle/>
          <a:p>
            <a:r>
              <a:rPr lang="en-US" dirty="0"/>
              <a:t> </a:t>
            </a:r>
            <a:r>
              <a:rPr lang="en-US" sz="3100" dirty="0"/>
              <a:t>Maximum-Normal-Stress</a:t>
            </a:r>
            <a:r>
              <a:rPr lang="en-US" dirty="0"/>
              <a:t> </a:t>
            </a:r>
            <a:r>
              <a:rPr lang="en-US" sz="3100" dirty="0" smtClean="0"/>
              <a:t>Criterion</a:t>
            </a:r>
            <a:endParaRPr lang="en-US" sz="3100" dirty="0"/>
          </a:p>
        </p:txBody>
      </p:sp>
      <p:sp>
        <p:nvSpPr>
          <p:cNvPr id="7" name="Rectangle 6"/>
          <p:cNvSpPr/>
          <p:nvPr/>
        </p:nvSpPr>
        <p:spPr>
          <a:xfrm>
            <a:off x="195416" y="3690878"/>
            <a:ext cx="8681884" cy="2862322"/>
          </a:xfrm>
          <a:prstGeom prst="rect">
            <a:avLst/>
          </a:prstGeom>
        </p:spPr>
        <p:txBody>
          <a:bodyPr wrap="square">
            <a:spAutoFit/>
          </a:bodyPr>
          <a:lstStyle/>
          <a:p>
            <a:r>
              <a:rPr lang="en-US" dirty="0"/>
              <a:t>The maximum-normal-stress criterion, also known as Coulomb’s criterion, after the French physicist Charles Augustin de Coulomb (1736–1806), suffers from an important shortcoming, since it is based on the assumption that the ultimate strength of the material is the same in tension and in compression</a:t>
            </a:r>
            <a:r>
              <a:rPr lang="en-US" dirty="0" smtClean="0"/>
              <a:t>.</a:t>
            </a:r>
          </a:p>
          <a:p>
            <a:endParaRPr lang="en-US" dirty="0"/>
          </a:p>
          <a:p>
            <a:r>
              <a:rPr lang="en-US" dirty="0" smtClean="0"/>
              <a:t> </a:t>
            </a:r>
            <a:r>
              <a:rPr lang="en-US" dirty="0"/>
              <a:t>B</a:t>
            </a:r>
            <a:r>
              <a:rPr lang="en-US" dirty="0" smtClean="0"/>
              <a:t>ecause </a:t>
            </a:r>
            <a:r>
              <a:rPr lang="en-US" dirty="0"/>
              <a:t>of the presence of flaws in the material, such as microscopic cracks or cavities, which tend to weaken the material in tension, while not appreciably affecting its resistance to compressive failure. Besides, this criterion makes no allowance for effects other than those of the normal stresses on the failure mechanism of the material</a:t>
            </a:r>
            <a:r>
              <a:rPr lang="en-US" dirty="0" smtClean="0"/>
              <a:t>.</a:t>
            </a:r>
            <a:endParaRPr lang="en-US" dirty="0"/>
          </a:p>
        </p:txBody>
      </p:sp>
      <p:pic>
        <p:nvPicPr>
          <p:cNvPr id="8" name="Picture 7"/>
          <p:cNvPicPr>
            <a:picLocks noChangeAspect="1"/>
          </p:cNvPicPr>
          <p:nvPr/>
        </p:nvPicPr>
        <p:blipFill rotWithShape="1">
          <a:blip r:embed="rId2"/>
          <a:srcRect l="34375" t="78820" r="51563" b="18750"/>
          <a:stretch/>
        </p:blipFill>
        <p:spPr>
          <a:xfrm>
            <a:off x="2514600" y="2819400"/>
            <a:ext cx="3505200" cy="533400"/>
          </a:xfrm>
          <a:prstGeom prst="rect">
            <a:avLst/>
          </a:prstGeom>
        </p:spPr>
      </p:pic>
    </p:spTree>
    <p:extLst>
      <p:ext uri="{BB962C8B-B14F-4D97-AF65-F5344CB8AC3E}">
        <p14:creationId xmlns:p14="http://schemas.microsoft.com/office/powerpoint/2010/main" val="2663816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3684" y="690265"/>
            <a:ext cx="4114800" cy="457200"/>
          </a:xfrm>
        </p:spPr>
        <p:txBody>
          <a:bodyPr>
            <a:noAutofit/>
          </a:bodyPr>
          <a:lstStyle/>
          <a:p>
            <a:r>
              <a:rPr lang="en-US" sz="3600" dirty="0"/>
              <a:t> </a:t>
            </a:r>
            <a:r>
              <a:rPr lang="en-US" sz="2800" dirty="0"/>
              <a:t>Mohr’s </a:t>
            </a:r>
            <a:r>
              <a:rPr lang="en-US" sz="2800" dirty="0" smtClean="0"/>
              <a:t>Criterion</a:t>
            </a:r>
            <a:endParaRPr lang="en-US" sz="2800" dirty="0"/>
          </a:p>
        </p:txBody>
      </p:sp>
      <p:sp>
        <p:nvSpPr>
          <p:cNvPr id="2" name="Rectangle 1"/>
          <p:cNvSpPr/>
          <p:nvPr/>
        </p:nvSpPr>
        <p:spPr>
          <a:xfrm>
            <a:off x="304800" y="1524000"/>
            <a:ext cx="8153400" cy="923330"/>
          </a:xfrm>
          <a:prstGeom prst="rect">
            <a:avLst/>
          </a:prstGeom>
        </p:spPr>
        <p:txBody>
          <a:bodyPr wrap="square">
            <a:spAutoFit/>
          </a:bodyPr>
          <a:lstStyle/>
          <a:p>
            <a:r>
              <a:rPr lang="en-US" dirty="0" smtClean="0"/>
              <a:t>This </a:t>
            </a:r>
            <a:r>
              <a:rPr lang="en-US" dirty="0"/>
              <a:t>criterion, suggested by the German engineer Otto Mohr, can be used to predict the effect of a given state of plane stress on a brittle material, when results of various types of tests are available for that material. </a:t>
            </a:r>
          </a:p>
        </p:txBody>
      </p:sp>
      <p:sp>
        <p:nvSpPr>
          <p:cNvPr id="3" name="Rectangle 2"/>
          <p:cNvSpPr/>
          <p:nvPr/>
        </p:nvSpPr>
        <p:spPr>
          <a:xfrm>
            <a:off x="304800" y="3912275"/>
            <a:ext cx="8382000" cy="2031325"/>
          </a:xfrm>
          <a:prstGeom prst="rect">
            <a:avLst/>
          </a:prstGeom>
        </p:spPr>
        <p:txBody>
          <a:bodyPr wrap="square">
            <a:spAutoFit/>
          </a:bodyPr>
          <a:lstStyle/>
          <a:p>
            <a:r>
              <a:rPr lang="en-US" dirty="0" smtClean="0"/>
              <a:t>Another </a:t>
            </a:r>
            <a:r>
              <a:rPr lang="en-US" dirty="0"/>
              <a:t>failure criterion known as </a:t>
            </a:r>
            <a:r>
              <a:rPr lang="en-US" dirty="0" smtClean="0"/>
              <a:t>the, </a:t>
            </a:r>
            <a:r>
              <a:rPr lang="en-US" dirty="0"/>
              <a:t>or Saint- </a:t>
            </a:r>
            <a:r>
              <a:rPr lang="en-US" dirty="0" err="1"/>
              <a:t>Venant’s</a:t>
            </a:r>
            <a:r>
              <a:rPr lang="en-US" dirty="0"/>
              <a:t> criterion, was widely used during the nineteenth century</a:t>
            </a:r>
            <a:r>
              <a:rPr lang="en-US" dirty="0" smtClean="0"/>
              <a:t>.</a:t>
            </a:r>
          </a:p>
          <a:p>
            <a:endParaRPr lang="en-US" dirty="0"/>
          </a:p>
          <a:p>
            <a:r>
              <a:rPr lang="en-US" dirty="0" smtClean="0"/>
              <a:t> </a:t>
            </a:r>
            <a:r>
              <a:rPr lang="en-US" dirty="0"/>
              <a:t>According to this criterion, a given structural component is safe as long as the maximum value of the normal strain in that component remains smaller than the value PU of the strain at which a </a:t>
            </a:r>
            <a:r>
              <a:rPr lang="en-US" dirty="0" smtClean="0"/>
              <a:t>tensile test </a:t>
            </a:r>
            <a:r>
              <a:rPr lang="en-US" dirty="0"/>
              <a:t>specimen of the same material will fail</a:t>
            </a:r>
          </a:p>
        </p:txBody>
      </p:sp>
      <p:sp>
        <p:nvSpPr>
          <p:cNvPr id="8" name="Title 1"/>
          <p:cNvSpPr txBox="1">
            <a:spLocks/>
          </p:cNvSpPr>
          <p:nvPr/>
        </p:nvSpPr>
        <p:spPr>
          <a:xfrm>
            <a:off x="228600" y="3200400"/>
            <a:ext cx="5867400" cy="457200"/>
          </a:xfrm>
          <a:prstGeom prst="rect">
            <a:avLst/>
          </a:prstGeom>
        </p:spPr>
        <p:txBody>
          <a:bodyPr vert="horz" anchor="ctr">
            <a:normAutofit fontScale="67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smtClean="0"/>
              <a:t> </a:t>
            </a:r>
            <a:r>
              <a:rPr lang="en-US" sz="4100" dirty="0" smtClean="0"/>
              <a:t>Maximum-normal-strain</a:t>
            </a:r>
            <a:r>
              <a:rPr lang="en-US" sz="4300" dirty="0" smtClean="0"/>
              <a:t> criterion</a:t>
            </a:r>
            <a:endParaRPr lang="en-US" sz="4300" dirty="0"/>
          </a:p>
        </p:txBody>
      </p:sp>
    </p:spTree>
    <p:extLst>
      <p:ext uri="{BB962C8B-B14F-4D97-AF65-F5344CB8AC3E}">
        <p14:creationId xmlns:p14="http://schemas.microsoft.com/office/powerpoint/2010/main" val="25763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838200"/>
            <a:ext cx="8458200" cy="2667000"/>
          </a:xfrm>
        </p:spPr>
        <p:txBody>
          <a:bodyPr>
            <a:normAutofit fontScale="90000"/>
          </a:bodyPr>
          <a:lstStyle/>
          <a:p>
            <a:pPr algn="ctr"/>
            <a:r>
              <a:rPr lang="en-US" dirty="0" smtClean="0"/>
              <a:t>Chapter 7-</a:t>
            </a:r>
            <a:r>
              <a:rPr lang="en-US" sz="4000" dirty="0" smtClean="0"/>
              <a:t>MECHANICS </a:t>
            </a:r>
            <a:r>
              <a:rPr lang="en-US" sz="4000" dirty="0"/>
              <a:t>OF  </a:t>
            </a:r>
            <a:r>
              <a:rPr lang="en-US" sz="4000" dirty="0" smtClean="0"/>
              <a:t>MATERIALS</a:t>
            </a:r>
            <a:br>
              <a:rPr lang="en-US" sz="4000" dirty="0" smtClean="0"/>
            </a:br>
            <a:r>
              <a:rPr lang="en-US" sz="4000" dirty="0" smtClean="0"/>
              <a:t> </a:t>
            </a:r>
            <a:r>
              <a:rPr lang="en-US" sz="3100" dirty="0" smtClean="0"/>
              <a:t>Sixth Edition</a:t>
            </a:r>
            <a:r>
              <a:rPr lang="en-US" sz="4000" dirty="0"/>
              <a:t/>
            </a:r>
            <a:br>
              <a:rPr lang="en-US" sz="4000" dirty="0"/>
            </a:br>
            <a:r>
              <a:rPr lang="en-US" sz="2000" dirty="0"/>
              <a:t>Ferdinand P. Beer </a:t>
            </a:r>
            <a:r>
              <a:rPr lang="en-US" sz="2000" dirty="0" smtClean="0"/>
              <a:t/>
            </a:r>
            <a:br>
              <a:rPr lang="en-US" sz="2000" dirty="0" smtClean="0"/>
            </a:br>
            <a:r>
              <a:rPr lang="en-US" sz="2000" dirty="0" smtClean="0"/>
              <a:t>E</a:t>
            </a:r>
            <a:r>
              <a:rPr lang="en-US" sz="2000" dirty="0"/>
              <a:t>. Russell  Johnston, Jr. </a:t>
            </a:r>
            <a:r>
              <a:rPr lang="en-US" sz="2000" dirty="0" smtClean="0"/>
              <a:t/>
            </a:r>
            <a:br>
              <a:rPr lang="en-US" sz="2000" dirty="0" smtClean="0"/>
            </a:br>
            <a:r>
              <a:rPr lang="en-US" sz="2000" dirty="0" smtClean="0"/>
              <a:t>John </a:t>
            </a:r>
            <a:r>
              <a:rPr lang="en-US" sz="2000" dirty="0"/>
              <a:t>T. </a:t>
            </a:r>
            <a:r>
              <a:rPr lang="en-US" sz="2000" dirty="0" err="1" smtClean="0"/>
              <a:t>DeWolf</a:t>
            </a:r>
            <a:r>
              <a:rPr lang="en-US" sz="2000" dirty="0" smtClean="0"/>
              <a:t/>
            </a:r>
            <a:br>
              <a:rPr lang="en-US" sz="2000" dirty="0" smtClean="0"/>
            </a:br>
            <a:r>
              <a:rPr lang="en-US" sz="2000" dirty="0" smtClean="0"/>
              <a:t>David </a:t>
            </a:r>
            <a:r>
              <a:rPr lang="en-US" sz="2000" dirty="0"/>
              <a:t>F. </a:t>
            </a:r>
            <a:r>
              <a:rPr lang="en-US" sz="2000" dirty="0" err="1" smtClean="0"/>
              <a:t>Mazurek</a:t>
            </a:r>
            <a:endParaRPr lang="en-US" sz="4000" dirty="0"/>
          </a:p>
        </p:txBody>
      </p:sp>
      <p:sp>
        <p:nvSpPr>
          <p:cNvPr id="4" name="TextBox 3"/>
          <p:cNvSpPr txBox="1"/>
          <p:nvPr/>
        </p:nvSpPr>
        <p:spPr>
          <a:xfrm>
            <a:off x="2797572" y="4876800"/>
            <a:ext cx="3167855" cy="523220"/>
          </a:xfrm>
          <a:prstGeom prst="rect">
            <a:avLst/>
          </a:prstGeom>
          <a:noFill/>
        </p:spPr>
        <p:txBody>
          <a:bodyPr wrap="none" rtlCol="0">
            <a:spAutoFit/>
          </a:bodyPr>
          <a:lstStyle/>
          <a:p>
            <a:r>
              <a:rPr lang="en-US" sz="2800" dirty="0" smtClean="0"/>
              <a:t>Section 7.7 and 7.8</a:t>
            </a:r>
            <a:endParaRPr lang="en-US" sz="2800" dirty="0"/>
          </a:p>
        </p:txBody>
      </p:sp>
    </p:spTree>
    <p:extLst>
      <p:ext uri="{BB962C8B-B14F-4D97-AF65-F5344CB8AC3E}">
        <p14:creationId xmlns:p14="http://schemas.microsoft.com/office/powerpoint/2010/main" val="2665737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3200400" cy="762000"/>
          </a:xfrm>
        </p:spPr>
        <p:txBody>
          <a:bodyPr/>
          <a:lstStyle/>
          <a:p>
            <a:r>
              <a:rPr lang="en-US" dirty="0" smtClean="0"/>
              <a:t>Introduction</a:t>
            </a:r>
            <a:endParaRPr lang="en-US" dirty="0"/>
          </a:p>
        </p:txBody>
      </p:sp>
      <p:sp>
        <p:nvSpPr>
          <p:cNvPr id="3" name="Rectangle 2"/>
          <p:cNvSpPr/>
          <p:nvPr/>
        </p:nvSpPr>
        <p:spPr>
          <a:xfrm>
            <a:off x="152400" y="1249501"/>
            <a:ext cx="8534400" cy="4708981"/>
          </a:xfrm>
          <a:prstGeom prst="rect">
            <a:avLst/>
          </a:prstGeom>
        </p:spPr>
        <p:txBody>
          <a:bodyPr wrap="square">
            <a:spAutoFit/>
          </a:bodyPr>
          <a:lstStyle/>
          <a:p>
            <a:pPr marL="342900" indent="-342900">
              <a:buFont typeface="Arial" panose="020B0604020202020204" pitchFamily="34" charset="0"/>
              <a:buChar char="•"/>
            </a:pPr>
            <a:r>
              <a:rPr lang="en-US" sz="2000" dirty="0" smtClean="0"/>
              <a:t>Hooke’s Law established that metals have a linear-elastic stress-strain range, however , if a ductile metal  is subjected to simple axial loading, it is found that beyond a certain point, stress is no longer proportional  to strain, which results in there being a permanent deformation when stress is removed.</a:t>
            </a:r>
          </a:p>
          <a:p>
            <a:endParaRPr lang="en-US" sz="2000" dirty="0" smtClean="0"/>
          </a:p>
          <a:p>
            <a:pPr marL="342900" indent="-342900">
              <a:buFont typeface="Arial" panose="020B0604020202020204" pitchFamily="34" charset="0"/>
              <a:buChar char="•"/>
            </a:pPr>
            <a:r>
              <a:rPr lang="en-US" sz="2000" dirty="0" smtClean="0"/>
              <a:t>The material is said to have yielded. Knowing the stress at which yielding behavior commenced, it would be a simple matter to design a component from the same material to withstand a particular axial load without any yielding occurring.</a:t>
            </a:r>
          </a:p>
          <a:p>
            <a:endParaRPr lang="en-US" sz="2000" dirty="0"/>
          </a:p>
          <a:p>
            <a:endParaRPr lang="en-US" sz="2000" dirty="0" smtClean="0"/>
          </a:p>
          <a:p>
            <a:pPr marL="342900" indent="-342900">
              <a:buFont typeface="Arial" panose="020B0604020202020204" pitchFamily="34" charset="0"/>
              <a:buChar char="•"/>
            </a:pPr>
            <a:r>
              <a:rPr lang="en-US" sz="2000" dirty="0"/>
              <a:t>Structural elements and components made from ductile materials are generally designed such that the material doesn't yield under the expected loading condition in service.</a:t>
            </a:r>
            <a:endParaRPr lang="en-US" sz="2000" dirty="0" smtClean="0"/>
          </a:p>
        </p:txBody>
      </p:sp>
    </p:spTree>
    <p:extLst>
      <p:ext uri="{BB962C8B-B14F-4D97-AF65-F5344CB8AC3E}">
        <p14:creationId xmlns:p14="http://schemas.microsoft.com/office/powerpoint/2010/main" val="410386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99884" y="1188808"/>
            <a:ext cx="8672513" cy="1846659"/>
          </a:xfrm>
          <a:prstGeom prst="rect">
            <a:avLst/>
          </a:prstGeom>
        </p:spPr>
        <p:txBody>
          <a:bodyPr wrap="square">
            <a:spAutoFit/>
          </a:bodyPr>
          <a:lstStyle/>
          <a:p>
            <a:r>
              <a:rPr lang="en-US" sz="2400" b="1" u="sng" dirty="0"/>
              <a:t>Plane Stress</a:t>
            </a:r>
            <a:r>
              <a:rPr lang="en-US" sz="2400" b="1" u="sng" dirty="0" smtClean="0"/>
              <a:t>:</a:t>
            </a:r>
          </a:p>
          <a:p>
            <a:r>
              <a:rPr lang="en-US" dirty="0" smtClean="0"/>
              <a:t> </a:t>
            </a:r>
            <a:r>
              <a:rPr lang="en-US" dirty="0"/>
              <a:t>A loading situation on a cubic element where two faces the element is free of any stress. Such a situation occurs on free surface of a structural element or machine component, at any point of the surface of that element which is not subjected to an external force. Another example for plane stress is structures which are built from sheet metals where stresses across the thickness are negligible.</a:t>
            </a:r>
          </a:p>
        </p:txBody>
      </p:sp>
      <p:pic>
        <p:nvPicPr>
          <p:cNvPr id="10" name="Picture 9"/>
          <p:cNvPicPr>
            <a:picLocks noChangeAspect="1"/>
          </p:cNvPicPr>
          <p:nvPr/>
        </p:nvPicPr>
        <p:blipFill>
          <a:blip r:embed="rId2"/>
          <a:stretch>
            <a:fillRect/>
          </a:stretch>
        </p:blipFill>
        <p:spPr>
          <a:xfrm>
            <a:off x="3505200" y="2971800"/>
            <a:ext cx="3733800" cy="2514600"/>
          </a:xfrm>
          <a:prstGeom prst="rect">
            <a:avLst/>
          </a:prstGeom>
        </p:spPr>
      </p:pic>
      <p:sp>
        <p:nvSpPr>
          <p:cNvPr id="11" name="Rectangle 10"/>
          <p:cNvSpPr/>
          <p:nvPr/>
        </p:nvSpPr>
        <p:spPr>
          <a:xfrm>
            <a:off x="254640" y="5635199"/>
            <a:ext cx="8763000" cy="1015663"/>
          </a:xfrm>
          <a:prstGeom prst="rect">
            <a:avLst/>
          </a:prstGeom>
        </p:spPr>
        <p:txBody>
          <a:bodyPr wrap="square">
            <a:spAutoFit/>
          </a:bodyPr>
          <a:lstStyle/>
          <a:p>
            <a:r>
              <a:rPr lang="en-US" sz="2400" u="sng" dirty="0"/>
              <a:t>Principal Stress:</a:t>
            </a:r>
            <a:r>
              <a:rPr lang="en-US" sz="2400" dirty="0"/>
              <a:t> </a:t>
            </a:r>
            <a:endParaRPr lang="en-US" sz="2400" dirty="0" smtClean="0"/>
          </a:p>
          <a:p>
            <a:r>
              <a:rPr lang="en-US" dirty="0" smtClean="0"/>
              <a:t>Maximum </a:t>
            </a:r>
            <a:r>
              <a:rPr lang="en-US" dirty="0"/>
              <a:t>and </a:t>
            </a:r>
            <a:r>
              <a:rPr lang="en-US" u="sng" dirty="0"/>
              <a:t>minimum</a:t>
            </a:r>
            <a:r>
              <a:rPr lang="en-US" dirty="0"/>
              <a:t> normal stress possible for a specific point on a structural element. Shear stress is </a:t>
            </a:r>
            <a:r>
              <a:rPr lang="en-US" dirty="0" smtClean="0"/>
              <a:t>zero </a:t>
            </a:r>
            <a:r>
              <a:rPr lang="en-US" dirty="0"/>
              <a:t>at the orientation where principal stresses occur.</a:t>
            </a:r>
          </a:p>
        </p:txBody>
      </p:sp>
      <p:sp>
        <p:nvSpPr>
          <p:cNvPr id="7" name="Title 1"/>
          <p:cNvSpPr>
            <a:spLocks noGrp="1"/>
          </p:cNvSpPr>
          <p:nvPr>
            <p:ph type="title"/>
          </p:nvPr>
        </p:nvSpPr>
        <p:spPr>
          <a:xfrm>
            <a:off x="228600" y="381000"/>
            <a:ext cx="3200400" cy="533400"/>
          </a:xfrm>
        </p:spPr>
        <p:txBody>
          <a:bodyPr>
            <a:normAutofit fontScale="90000"/>
          </a:bodyPr>
          <a:lstStyle/>
          <a:p>
            <a:r>
              <a:rPr lang="en-US" dirty="0" smtClean="0"/>
              <a:t>Introduction</a:t>
            </a:r>
            <a:endParaRPr lang="en-US" dirty="0"/>
          </a:p>
        </p:txBody>
      </p:sp>
    </p:spTree>
    <p:extLst>
      <p:ext uri="{BB962C8B-B14F-4D97-AF65-F5344CB8AC3E}">
        <p14:creationId xmlns:p14="http://schemas.microsoft.com/office/powerpoint/2010/main" val="3086161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533400"/>
          </a:xfrm>
        </p:spPr>
        <p:txBody>
          <a:bodyPr>
            <a:normAutofit/>
          </a:bodyPr>
          <a:lstStyle/>
          <a:p>
            <a:r>
              <a:rPr lang="en-US" sz="2800" dirty="0" smtClean="0"/>
              <a:t>Yield Criteria For Ductile Materials Under Plane Stress </a:t>
            </a:r>
            <a:endParaRPr lang="en-US" sz="2800" dirty="0"/>
          </a:p>
        </p:txBody>
      </p:sp>
      <p:sp>
        <p:nvSpPr>
          <p:cNvPr id="4" name="Rectangle 3"/>
          <p:cNvSpPr/>
          <p:nvPr/>
        </p:nvSpPr>
        <p:spPr>
          <a:xfrm>
            <a:off x="240890" y="1219200"/>
            <a:ext cx="8763000" cy="2585323"/>
          </a:xfrm>
          <a:prstGeom prst="rect">
            <a:avLst/>
          </a:prstGeom>
        </p:spPr>
        <p:txBody>
          <a:bodyPr wrap="square">
            <a:spAutoFit/>
          </a:bodyPr>
          <a:lstStyle/>
          <a:p>
            <a:r>
              <a:rPr lang="en-US" dirty="0" smtClean="0"/>
              <a:t>Structural </a:t>
            </a:r>
            <a:r>
              <a:rPr lang="en-US" dirty="0"/>
              <a:t>elements and machine components made of a ductile material are usually designed so that the material will not yield under the expected loading conditions. When the element or component is under uniaxial stress (Fig. 7.36), the value of the normal stress </a:t>
            </a:r>
            <a:r>
              <a:rPr lang="en-US" dirty="0" err="1"/>
              <a:t>sx</a:t>
            </a:r>
            <a:r>
              <a:rPr lang="en-US" dirty="0"/>
              <a:t> that will cause the material to yield can be obtained readily from a tensile test conducted on a specimen of the same material, since the test specimen and the structural element or machine component are in the same state of stress. Thus, regardless of the actual mechanism that causes the material to yield, we can state that the element or component will be safe as long as </a:t>
            </a:r>
            <a:r>
              <a:rPr lang="en-US" dirty="0" err="1"/>
              <a:t>sx</a:t>
            </a:r>
            <a:r>
              <a:rPr lang="en-US" dirty="0"/>
              <a:t> , </a:t>
            </a:r>
            <a:r>
              <a:rPr lang="en-US" dirty="0" err="1"/>
              <a:t>sY</a:t>
            </a:r>
            <a:r>
              <a:rPr lang="en-US" dirty="0"/>
              <a:t>, where </a:t>
            </a:r>
            <a:r>
              <a:rPr lang="en-US" dirty="0" err="1"/>
              <a:t>sY</a:t>
            </a:r>
            <a:r>
              <a:rPr lang="en-US" dirty="0"/>
              <a:t> is the yield strength of the test specimen</a:t>
            </a:r>
          </a:p>
        </p:txBody>
      </p:sp>
      <p:pic>
        <p:nvPicPr>
          <p:cNvPr id="5" name="Picture 4"/>
          <p:cNvPicPr>
            <a:picLocks noChangeAspect="1"/>
          </p:cNvPicPr>
          <p:nvPr/>
        </p:nvPicPr>
        <p:blipFill rotWithShape="1">
          <a:blip r:embed="rId2"/>
          <a:srcRect l="32031" t="30209" r="49219" b="57291"/>
          <a:stretch/>
        </p:blipFill>
        <p:spPr>
          <a:xfrm>
            <a:off x="1981200" y="4267200"/>
            <a:ext cx="5486400" cy="2362200"/>
          </a:xfrm>
          <a:prstGeom prst="rect">
            <a:avLst/>
          </a:prstGeom>
        </p:spPr>
      </p:pic>
    </p:spTree>
    <p:extLst>
      <p:ext uri="{BB962C8B-B14F-4D97-AF65-F5344CB8AC3E}">
        <p14:creationId xmlns:p14="http://schemas.microsoft.com/office/powerpoint/2010/main" val="383849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533400"/>
          </a:xfrm>
        </p:spPr>
        <p:txBody>
          <a:bodyPr>
            <a:normAutofit/>
          </a:bodyPr>
          <a:lstStyle/>
          <a:p>
            <a:r>
              <a:rPr lang="en-US" sz="2800" dirty="0" smtClean="0"/>
              <a:t>Yield Criteria For Ductile Materials Under Plane Stress </a:t>
            </a:r>
            <a:endParaRPr lang="en-US" sz="2800" dirty="0"/>
          </a:p>
        </p:txBody>
      </p:sp>
      <p:sp>
        <p:nvSpPr>
          <p:cNvPr id="4" name="Rectangle 3"/>
          <p:cNvSpPr/>
          <p:nvPr/>
        </p:nvSpPr>
        <p:spPr>
          <a:xfrm>
            <a:off x="152400" y="1370886"/>
            <a:ext cx="4724400" cy="4801314"/>
          </a:xfrm>
          <a:prstGeom prst="rect">
            <a:avLst/>
          </a:prstGeom>
        </p:spPr>
        <p:txBody>
          <a:bodyPr wrap="square">
            <a:spAutoFit/>
          </a:bodyPr>
          <a:lstStyle/>
          <a:p>
            <a:pPr lvl="1"/>
            <a:r>
              <a:rPr lang="en-US" dirty="0" smtClean="0"/>
              <a:t>On </a:t>
            </a:r>
            <a:r>
              <a:rPr lang="en-US" dirty="0"/>
              <a:t>the other hand, when a structural element or machine component is in a state of plane stress (Fig. 7.37a), it is found convenient to use one of the methods developed earlier to determine the principal stresses </a:t>
            </a:r>
            <a:r>
              <a:rPr lang="en-US" dirty="0" smtClean="0"/>
              <a:t>σ</a:t>
            </a:r>
            <a:r>
              <a:rPr lang="en-US" baseline="-25000" dirty="0" smtClean="0"/>
              <a:t>a</a:t>
            </a:r>
            <a:r>
              <a:rPr lang="en-US" dirty="0" smtClean="0"/>
              <a:t> </a:t>
            </a:r>
            <a:r>
              <a:rPr lang="en-US" dirty="0"/>
              <a:t>and </a:t>
            </a:r>
            <a:r>
              <a:rPr lang="el-GR" dirty="0" smtClean="0"/>
              <a:t>σ</a:t>
            </a:r>
            <a:r>
              <a:rPr lang="en-US" baseline="-25000" dirty="0" smtClean="0"/>
              <a:t>b</a:t>
            </a:r>
            <a:r>
              <a:rPr lang="en-US" dirty="0" smtClean="0"/>
              <a:t> </a:t>
            </a:r>
            <a:r>
              <a:rPr lang="en-US" dirty="0"/>
              <a:t>at any given point (</a:t>
            </a:r>
            <a:r>
              <a:rPr lang="en-US" dirty="0" smtClean="0"/>
              <a:t>Fig. 7.37b</a:t>
            </a:r>
            <a:r>
              <a:rPr lang="en-US" dirty="0"/>
              <a:t>). The material can then be regarded as being in a state of biaxial stress at that point. </a:t>
            </a:r>
            <a:endParaRPr lang="en-US" dirty="0" smtClean="0"/>
          </a:p>
          <a:p>
            <a:pPr lvl="1"/>
            <a:endParaRPr lang="en-US" dirty="0"/>
          </a:p>
          <a:p>
            <a:pPr lvl="1"/>
            <a:r>
              <a:rPr lang="en-US" dirty="0" smtClean="0"/>
              <a:t>Since </a:t>
            </a:r>
            <a:r>
              <a:rPr lang="en-US" dirty="0"/>
              <a:t>this state is different from the state of uniaxial stress found in a specimen subjected to a tensile test, it is clearly not possible to predict directly from such a test whether or not the structural element or machine component under investigation will fail. </a:t>
            </a:r>
          </a:p>
        </p:txBody>
      </p:sp>
      <p:pic>
        <p:nvPicPr>
          <p:cNvPr id="5" name="Picture 4"/>
          <p:cNvPicPr>
            <a:picLocks noChangeAspect="1"/>
          </p:cNvPicPr>
          <p:nvPr/>
        </p:nvPicPr>
        <p:blipFill rotWithShape="1">
          <a:blip r:embed="rId2"/>
          <a:srcRect l="58073" t="42339" r="27792" b="39920"/>
          <a:stretch/>
        </p:blipFill>
        <p:spPr>
          <a:xfrm>
            <a:off x="5257800" y="1371600"/>
            <a:ext cx="3581400" cy="2057400"/>
          </a:xfrm>
          <a:prstGeom prst="rect">
            <a:avLst/>
          </a:prstGeom>
        </p:spPr>
      </p:pic>
      <p:pic>
        <p:nvPicPr>
          <p:cNvPr id="6" name="Picture 5"/>
          <p:cNvPicPr>
            <a:picLocks noChangeAspect="1"/>
          </p:cNvPicPr>
          <p:nvPr/>
        </p:nvPicPr>
        <p:blipFill rotWithShape="1">
          <a:blip r:embed="rId2"/>
          <a:srcRect l="57983" t="60416" r="27594" b="20286"/>
          <a:stretch/>
        </p:blipFill>
        <p:spPr>
          <a:xfrm>
            <a:off x="5029200" y="4038600"/>
            <a:ext cx="3810000" cy="2362200"/>
          </a:xfrm>
          <a:prstGeom prst="rect">
            <a:avLst/>
          </a:prstGeom>
        </p:spPr>
      </p:pic>
    </p:spTree>
    <p:extLst>
      <p:ext uri="{BB962C8B-B14F-4D97-AF65-F5344CB8AC3E}">
        <p14:creationId xmlns:p14="http://schemas.microsoft.com/office/powerpoint/2010/main" val="152044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506682"/>
            <a:ext cx="8839200" cy="3970318"/>
          </a:xfrm>
          <a:prstGeom prst="rect">
            <a:avLst/>
          </a:prstGeom>
        </p:spPr>
        <p:txBody>
          <a:bodyPr wrap="square">
            <a:spAutoFit/>
          </a:bodyPr>
          <a:lstStyle/>
          <a:p>
            <a:r>
              <a:rPr lang="en-US" dirty="0"/>
              <a:t>A </a:t>
            </a:r>
            <a:r>
              <a:rPr lang="en-US" b="1" dirty="0"/>
              <a:t>yield criterion</a:t>
            </a:r>
            <a:r>
              <a:rPr lang="en-US" dirty="0"/>
              <a:t> is a hypothesis defining the limit of elasticity in a material and the onset of plastic deformation under any possible combination of stresses.</a:t>
            </a:r>
          </a:p>
          <a:p>
            <a:endParaRPr lang="en-US" dirty="0"/>
          </a:p>
          <a:p>
            <a:r>
              <a:rPr lang="en-US" smtClean="0"/>
              <a:t>We </a:t>
            </a:r>
            <a:r>
              <a:rPr lang="en-US" dirty="0"/>
              <a:t>will </a:t>
            </a:r>
            <a:r>
              <a:rPr lang="en-US" dirty="0" smtClean="0"/>
              <a:t>introduce </a:t>
            </a:r>
            <a:r>
              <a:rPr lang="en-US" dirty="0"/>
              <a:t>two types </a:t>
            </a:r>
            <a:r>
              <a:rPr lang="en-US" dirty="0" smtClean="0"/>
              <a:t> based on concepts of shear relevant </a:t>
            </a:r>
            <a:r>
              <a:rPr lang="en-US" dirty="0"/>
              <a:t>to the description of yield in </a:t>
            </a:r>
            <a:r>
              <a:rPr lang="en-US" dirty="0" smtClean="0"/>
              <a:t>metals.</a:t>
            </a:r>
            <a:endParaRPr lang="en-US" dirty="0"/>
          </a:p>
          <a:p>
            <a:endParaRPr lang="en-US" dirty="0"/>
          </a:p>
          <a:p>
            <a:pPr marL="342900" indent="-342900">
              <a:buFont typeface="+mj-lt"/>
              <a:buAutoNum type="arabicPeriod"/>
            </a:pPr>
            <a:r>
              <a:rPr lang="en-US" b="1" i="1" dirty="0">
                <a:solidFill>
                  <a:srgbClr val="FF0000"/>
                </a:solidFill>
              </a:rPr>
              <a:t>M</a:t>
            </a:r>
            <a:r>
              <a:rPr lang="en-US" b="1" i="1" dirty="0" smtClean="0">
                <a:solidFill>
                  <a:srgbClr val="FF0000"/>
                </a:solidFill>
              </a:rPr>
              <a:t>aximum-shear </a:t>
            </a:r>
            <a:r>
              <a:rPr lang="en-US" b="1" i="1" dirty="0">
                <a:solidFill>
                  <a:srgbClr val="FF0000"/>
                </a:solidFill>
              </a:rPr>
              <a:t>stress </a:t>
            </a:r>
            <a:r>
              <a:rPr lang="en-US" dirty="0"/>
              <a:t>criterion, also known as</a:t>
            </a:r>
            <a:endParaRPr lang="en-US" dirty="0" smtClean="0"/>
          </a:p>
          <a:p>
            <a:pPr marL="742950" lvl="1" indent="-285750">
              <a:buFont typeface="Arial" panose="020B0604020202020204" pitchFamily="34" charset="0"/>
              <a:buChar char="•"/>
            </a:pPr>
            <a:r>
              <a:rPr lang="en-US" dirty="0" smtClean="0"/>
              <a:t>Tresca's Criterion</a:t>
            </a:r>
          </a:p>
          <a:p>
            <a:pPr marL="742950" lvl="1" indent="-285750">
              <a:buFont typeface="Arial" panose="020B0604020202020204" pitchFamily="34" charset="0"/>
              <a:buChar char="•"/>
            </a:pPr>
            <a:r>
              <a:rPr lang="en-US" dirty="0" smtClean="0"/>
              <a:t>Guest's </a:t>
            </a:r>
            <a:r>
              <a:rPr lang="en-US" dirty="0"/>
              <a:t>criterion</a:t>
            </a:r>
          </a:p>
          <a:p>
            <a:pPr marL="342900" indent="-342900">
              <a:buFont typeface="+mj-lt"/>
              <a:buAutoNum type="arabicPeriod"/>
            </a:pPr>
            <a:endParaRPr lang="en-US" dirty="0"/>
          </a:p>
          <a:p>
            <a:pPr marL="342900" indent="-342900">
              <a:buFont typeface="+mj-lt"/>
              <a:buAutoNum type="arabicPeriod"/>
            </a:pPr>
            <a:r>
              <a:rPr lang="en-US" b="1" i="1" dirty="0" smtClean="0">
                <a:solidFill>
                  <a:srgbClr val="7030A0"/>
                </a:solidFill>
              </a:rPr>
              <a:t>Shear-strain energy </a:t>
            </a:r>
            <a:r>
              <a:rPr lang="en-US" dirty="0" smtClean="0"/>
              <a:t>criterion, also </a:t>
            </a:r>
            <a:r>
              <a:rPr lang="en-US" dirty="0"/>
              <a:t>known as </a:t>
            </a:r>
            <a:endParaRPr lang="en-US" dirty="0" smtClean="0"/>
          </a:p>
          <a:p>
            <a:pPr marL="742950" lvl="1" indent="-285750">
              <a:buFont typeface="Arial" panose="020B0604020202020204" pitchFamily="34" charset="0"/>
              <a:buChar char="•"/>
            </a:pPr>
            <a:r>
              <a:rPr lang="en-US" dirty="0" smtClean="0"/>
              <a:t>The </a:t>
            </a:r>
            <a:r>
              <a:rPr lang="en-US" dirty="0"/>
              <a:t>von Mises Criterion (1913), </a:t>
            </a:r>
            <a:endParaRPr lang="en-US" dirty="0" smtClean="0"/>
          </a:p>
          <a:p>
            <a:pPr marL="742950" lvl="1" indent="-285750">
              <a:buFont typeface="Arial" panose="020B0604020202020204" pitchFamily="34" charset="0"/>
              <a:buChar char="•"/>
            </a:pPr>
            <a:r>
              <a:rPr lang="en-US" dirty="0" smtClean="0"/>
              <a:t>maximum </a:t>
            </a:r>
            <a:r>
              <a:rPr lang="en-US" dirty="0"/>
              <a:t>distortion energy criterion, </a:t>
            </a:r>
            <a:endParaRPr lang="en-US" dirty="0" smtClean="0"/>
          </a:p>
          <a:p>
            <a:pPr marL="742950" lvl="1" indent="-285750">
              <a:buFont typeface="Arial" panose="020B0604020202020204" pitchFamily="34" charset="0"/>
              <a:buChar char="•"/>
            </a:pPr>
            <a:r>
              <a:rPr lang="en-US" dirty="0" smtClean="0"/>
              <a:t>octahedral </a:t>
            </a:r>
            <a:r>
              <a:rPr lang="en-US" dirty="0"/>
              <a:t>shear stress </a:t>
            </a:r>
            <a:r>
              <a:rPr lang="en-US" dirty="0" smtClean="0"/>
              <a:t>theory</a:t>
            </a:r>
          </a:p>
        </p:txBody>
      </p:sp>
      <p:sp>
        <p:nvSpPr>
          <p:cNvPr id="5" name="Title 1"/>
          <p:cNvSpPr txBox="1">
            <a:spLocks/>
          </p:cNvSpPr>
          <p:nvPr/>
        </p:nvSpPr>
        <p:spPr>
          <a:xfrm>
            <a:off x="114300" y="521017"/>
            <a:ext cx="8839200" cy="5334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2800" dirty="0" smtClean="0"/>
              <a:t>Yield Criteria For Ductile Materials Under Plane Stress </a:t>
            </a:r>
            <a:endParaRPr lang="en-US" sz="2800" dirty="0"/>
          </a:p>
        </p:txBody>
      </p:sp>
      <p:sp>
        <p:nvSpPr>
          <p:cNvPr id="7" name="Rectangle 6"/>
          <p:cNvSpPr/>
          <p:nvPr/>
        </p:nvSpPr>
        <p:spPr>
          <a:xfrm>
            <a:off x="114300" y="1210270"/>
            <a:ext cx="8839200" cy="923330"/>
          </a:xfrm>
          <a:prstGeom prst="rect">
            <a:avLst/>
          </a:prstGeom>
        </p:spPr>
        <p:txBody>
          <a:bodyPr wrap="square">
            <a:spAutoFit/>
          </a:bodyPr>
          <a:lstStyle/>
          <a:p>
            <a:r>
              <a:rPr lang="en-US" dirty="0"/>
              <a:t>Some criterion regarding the actual mechanism of failure of the material must first be established, which will make it possible to compare the effects of both states of stress on the material. </a:t>
            </a:r>
          </a:p>
        </p:txBody>
      </p:sp>
    </p:spTree>
    <p:extLst>
      <p:ext uri="{BB962C8B-B14F-4D97-AF65-F5344CB8AC3E}">
        <p14:creationId xmlns:p14="http://schemas.microsoft.com/office/powerpoint/2010/main" val="83138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6553200" cy="533400"/>
          </a:xfrm>
        </p:spPr>
        <p:txBody>
          <a:bodyPr>
            <a:normAutofit fontScale="90000"/>
          </a:bodyPr>
          <a:lstStyle/>
          <a:p>
            <a:r>
              <a:rPr lang="en-US" sz="2800" dirty="0" smtClean="0"/>
              <a:t>Maximum-Shearing-Stress (</a:t>
            </a:r>
            <a:r>
              <a:rPr lang="en-US" sz="2800" dirty="0" err="1" smtClean="0"/>
              <a:t>Tresca</a:t>
            </a:r>
            <a:r>
              <a:rPr lang="en-US" sz="2800" dirty="0" smtClean="0"/>
              <a:t>) Criterion</a:t>
            </a:r>
            <a:endParaRPr lang="en-US" sz="2800" dirty="0"/>
          </a:p>
        </p:txBody>
      </p:sp>
      <p:sp>
        <p:nvSpPr>
          <p:cNvPr id="3" name="Rectangle 2"/>
          <p:cNvSpPr/>
          <p:nvPr/>
        </p:nvSpPr>
        <p:spPr>
          <a:xfrm>
            <a:off x="457200" y="1676400"/>
            <a:ext cx="8229600" cy="3693319"/>
          </a:xfrm>
          <a:prstGeom prst="rect">
            <a:avLst/>
          </a:prstGeom>
        </p:spPr>
        <p:txBody>
          <a:bodyPr wrap="square">
            <a:spAutoFit/>
          </a:bodyPr>
          <a:lstStyle/>
          <a:p>
            <a:pPr marL="285750" indent="-285750">
              <a:buFont typeface="Arial" panose="020B0604020202020204" pitchFamily="34" charset="0"/>
              <a:buChar char="•"/>
            </a:pPr>
            <a:r>
              <a:rPr lang="en-US" dirty="0" smtClean="0"/>
              <a:t>This </a:t>
            </a:r>
            <a:r>
              <a:rPr lang="en-US" dirty="0"/>
              <a:t>criterion is based on the observation that yield in ductile materials is caused by slippage of the material along oblique surfaces and is due primarily to shearing </a:t>
            </a:r>
            <a:r>
              <a:rPr lang="en-US" dirty="0" smtClean="0"/>
              <a:t>stresses. </a:t>
            </a:r>
          </a:p>
          <a:p>
            <a:endParaRPr lang="en-US" dirty="0" smtClean="0"/>
          </a:p>
          <a:p>
            <a:pPr marL="285750" indent="-285750">
              <a:buFont typeface="Arial" panose="020B0604020202020204" pitchFamily="34" charset="0"/>
              <a:buChar char="•"/>
            </a:pPr>
            <a:r>
              <a:rPr lang="en-US" dirty="0" smtClean="0"/>
              <a:t>According </a:t>
            </a:r>
            <a:r>
              <a:rPr lang="en-US" dirty="0"/>
              <a:t>to this criterion, a given structural component is safe as long as the maximum value </a:t>
            </a:r>
            <a:r>
              <a:rPr lang="en-US" dirty="0" err="1"/>
              <a:t>tmax</a:t>
            </a:r>
            <a:r>
              <a:rPr lang="en-US" dirty="0"/>
              <a:t> of the shearing stress in that component remains smaller than the corresponding value of the shearing stress in a tensile-test specimen of the same material as the specimen starts to yield</a:t>
            </a:r>
            <a:r>
              <a:rPr lang="en-US" dirty="0" smtClean="0"/>
              <a:t>.</a:t>
            </a:r>
          </a:p>
          <a:p>
            <a:endParaRPr lang="en-US" dirty="0"/>
          </a:p>
          <a:p>
            <a:pPr marL="285750" indent="-285750">
              <a:buFont typeface="Arial" panose="020B0604020202020204" pitchFamily="34" charset="0"/>
              <a:buChar char="•"/>
            </a:pPr>
            <a:r>
              <a:rPr lang="en-US" dirty="0" smtClean="0"/>
              <a:t> Maximum </a:t>
            </a:r>
            <a:r>
              <a:rPr lang="en-US" dirty="0"/>
              <a:t>value of the shearing stress under a </a:t>
            </a:r>
            <a:r>
              <a:rPr lang="en-US" b="1" i="1" u="sng" dirty="0"/>
              <a:t>centric axial load </a:t>
            </a:r>
            <a:r>
              <a:rPr lang="en-US" dirty="0"/>
              <a:t>is equal to half the value of the corresponding normal, axial stress, we conclude that the maximum shearing stress in a tensile-test specimen is 1 </a:t>
            </a:r>
            <a:r>
              <a:rPr lang="en-US" dirty="0" smtClean="0"/>
              <a:t>/2 σ</a:t>
            </a:r>
            <a:r>
              <a:rPr lang="en-US" baseline="-25000" dirty="0" smtClean="0"/>
              <a:t>Y</a:t>
            </a:r>
            <a:r>
              <a:rPr lang="en-US" dirty="0" smtClean="0"/>
              <a:t> </a:t>
            </a:r>
            <a:r>
              <a:rPr lang="en-US" dirty="0"/>
              <a:t>as the specimen starts to yield</a:t>
            </a:r>
            <a:r>
              <a:rPr lang="en-US" dirty="0" smtClean="0"/>
              <a:t>.</a:t>
            </a:r>
          </a:p>
        </p:txBody>
      </p:sp>
    </p:spTree>
    <p:extLst>
      <p:ext uri="{BB962C8B-B14F-4D97-AF65-F5344CB8AC3E}">
        <p14:creationId xmlns:p14="http://schemas.microsoft.com/office/powerpoint/2010/main" val="1448233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5791200" cy="533400"/>
          </a:xfrm>
        </p:spPr>
        <p:txBody>
          <a:bodyPr>
            <a:normAutofit/>
          </a:bodyPr>
          <a:lstStyle/>
          <a:p>
            <a:r>
              <a:rPr lang="en-US" sz="2800" dirty="0"/>
              <a:t>Maximum-Shearing-Stress </a:t>
            </a:r>
            <a:r>
              <a:rPr lang="en-US" sz="2800" dirty="0" smtClean="0"/>
              <a:t>Criterion</a:t>
            </a:r>
            <a:endParaRPr lang="en-US" sz="2800" dirty="0"/>
          </a:p>
        </p:txBody>
      </p:sp>
      <p:sp>
        <p:nvSpPr>
          <p:cNvPr id="3" name="Rectangle 2"/>
          <p:cNvSpPr/>
          <p:nvPr/>
        </p:nvSpPr>
        <p:spPr>
          <a:xfrm>
            <a:off x="381000" y="1322487"/>
            <a:ext cx="8229600" cy="1477328"/>
          </a:xfrm>
          <a:prstGeom prst="rect">
            <a:avLst/>
          </a:prstGeom>
        </p:spPr>
        <p:txBody>
          <a:bodyPr wrap="square">
            <a:spAutoFit/>
          </a:bodyPr>
          <a:lstStyle/>
          <a:p>
            <a:pPr marL="285750" indent="-285750">
              <a:buFont typeface="Arial" panose="020B0604020202020204" pitchFamily="34" charset="0"/>
              <a:buChar char="•"/>
            </a:pPr>
            <a:r>
              <a:rPr lang="en-US" dirty="0" smtClean="0"/>
              <a:t> </a:t>
            </a:r>
            <a:r>
              <a:rPr lang="en-US" dirty="0"/>
              <a:t>On the other </a:t>
            </a:r>
            <a:r>
              <a:rPr lang="en-US" dirty="0" smtClean="0"/>
              <a:t>hand that</a:t>
            </a:r>
            <a:r>
              <a:rPr lang="en-US" dirty="0"/>
              <a:t>, for </a:t>
            </a:r>
            <a:r>
              <a:rPr lang="en-US" b="1" i="1" u="sng" dirty="0"/>
              <a:t>plane stress</a:t>
            </a:r>
            <a:r>
              <a:rPr lang="en-US" dirty="0"/>
              <a:t>, the maximum value </a:t>
            </a:r>
            <a:r>
              <a:rPr lang="en-US" dirty="0" err="1" smtClean="0"/>
              <a:t>tmax</a:t>
            </a:r>
            <a:r>
              <a:rPr lang="en-US" dirty="0" smtClean="0"/>
              <a:t> </a:t>
            </a:r>
            <a:r>
              <a:rPr lang="en-US" dirty="0"/>
              <a:t>of the shearing stress is equal to 1 </a:t>
            </a:r>
            <a:r>
              <a:rPr lang="en-US" dirty="0" smtClean="0"/>
              <a:t>/2[</a:t>
            </a:r>
            <a:r>
              <a:rPr lang="el-GR" dirty="0" smtClean="0"/>
              <a:t>σ</a:t>
            </a:r>
            <a:r>
              <a:rPr lang="en-US" baseline="-25000" dirty="0" smtClean="0"/>
              <a:t>max</a:t>
            </a:r>
            <a:r>
              <a:rPr lang="en-US" dirty="0" smtClean="0"/>
              <a:t>] </a:t>
            </a:r>
            <a:r>
              <a:rPr lang="en-US" dirty="0"/>
              <a:t>if the principal stresses are either both positive or both negative, and to 1 </a:t>
            </a:r>
            <a:r>
              <a:rPr lang="en-US" dirty="0" smtClean="0"/>
              <a:t>/2[</a:t>
            </a:r>
            <a:r>
              <a:rPr lang="el-GR" dirty="0" smtClean="0"/>
              <a:t>σ</a:t>
            </a:r>
            <a:r>
              <a:rPr lang="en-US" baseline="-25000" dirty="0" smtClean="0"/>
              <a:t>max</a:t>
            </a:r>
            <a:r>
              <a:rPr lang="en-US" dirty="0" smtClean="0"/>
              <a:t> –</a:t>
            </a:r>
            <a:r>
              <a:rPr lang="el-GR" dirty="0" smtClean="0"/>
              <a:t> σ</a:t>
            </a:r>
            <a:r>
              <a:rPr lang="en-US" baseline="-25000" dirty="0" smtClean="0"/>
              <a:t>min</a:t>
            </a:r>
            <a:r>
              <a:rPr lang="en-US" dirty="0" smtClean="0"/>
              <a:t>] if </a:t>
            </a:r>
            <a:r>
              <a:rPr lang="en-US" dirty="0"/>
              <a:t>the maximum stress is positive and the  minimum stress negative. Thus, if the principal </a:t>
            </a:r>
            <a:r>
              <a:rPr lang="en-US" dirty="0" smtClean="0"/>
              <a:t>stresses</a:t>
            </a:r>
            <a:r>
              <a:rPr lang="en-US" dirty="0"/>
              <a:t> σ</a:t>
            </a:r>
            <a:r>
              <a:rPr lang="en-US" baseline="-25000" dirty="0"/>
              <a:t>a</a:t>
            </a:r>
            <a:r>
              <a:rPr lang="en-US" dirty="0"/>
              <a:t> and </a:t>
            </a:r>
            <a:r>
              <a:rPr lang="el-GR" dirty="0"/>
              <a:t>σ</a:t>
            </a:r>
            <a:r>
              <a:rPr lang="en-US" baseline="-25000" dirty="0"/>
              <a:t>b</a:t>
            </a:r>
            <a:r>
              <a:rPr lang="en-US" dirty="0" smtClean="0"/>
              <a:t>  </a:t>
            </a:r>
            <a:r>
              <a:rPr lang="en-US" dirty="0"/>
              <a:t>have the same sign, the maximum-shearing-stress criterion gives </a:t>
            </a:r>
          </a:p>
        </p:txBody>
      </p:sp>
      <p:pic>
        <p:nvPicPr>
          <p:cNvPr id="4" name="Picture 3"/>
          <p:cNvPicPr>
            <a:picLocks noChangeAspect="1"/>
          </p:cNvPicPr>
          <p:nvPr/>
        </p:nvPicPr>
        <p:blipFill rotWithShape="1">
          <a:blip r:embed="rId2"/>
          <a:srcRect l="52969" t="10417" r="35078" b="87026"/>
          <a:stretch/>
        </p:blipFill>
        <p:spPr>
          <a:xfrm>
            <a:off x="3124200" y="3055502"/>
            <a:ext cx="2514600" cy="525898"/>
          </a:xfrm>
          <a:prstGeom prst="rect">
            <a:avLst/>
          </a:prstGeom>
        </p:spPr>
      </p:pic>
      <p:sp>
        <p:nvSpPr>
          <p:cNvPr id="5" name="Rectangle 4"/>
          <p:cNvSpPr/>
          <p:nvPr/>
        </p:nvSpPr>
        <p:spPr>
          <a:xfrm>
            <a:off x="609600" y="3913415"/>
            <a:ext cx="8001000" cy="646331"/>
          </a:xfrm>
          <a:prstGeom prst="rect">
            <a:avLst/>
          </a:prstGeom>
        </p:spPr>
        <p:txBody>
          <a:bodyPr wrap="square">
            <a:spAutoFit/>
          </a:bodyPr>
          <a:lstStyle/>
          <a:p>
            <a:pPr marL="285750" indent="-285750">
              <a:buFont typeface="Arial" panose="020B0604020202020204" pitchFamily="34" charset="0"/>
              <a:buChar char="•"/>
            </a:pPr>
            <a:r>
              <a:rPr lang="en-US" dirty="0"/>
              <a:t>If the principal stresses </a:t>
            </a:r>
            <a:r>
              <a:rPr lang="en-US" dirty="0" smtClean="0"/>
              <a:t>σ</a:t>
            </a:r>
            <a:r>
              <a:rPr lang="en-US" baseline="-25000" dirty="0" smtClean="0"/>
              <a:t>a</a:t>
            </a:r>
            <a:r>
              <a:rPr lang="en-US" dirty="0" smtClean="0"/>
              <a:t> </a:t>
            </a:r>
            <a:r>
              <a:rPr lang="en-US" dirty="0"/>
              <a:t>and </a:t>
            </a:r>
            <a:r>
              <a:rPr lang="el-GR" dirty="0"/>
              <a:t>σ</a:t>
            </a:r>
            <a:r>
              <a:rPr lang="en-US" baseline="-25000" dirty="0"/>
              <a:t>b</a:t>
            </a:r>
            <a:r>
              <a:rPr lang="en-US" dirty="0" smtClean="0"/>
              <a:t> have </a:t>
            </a:r>
            <a:r>
              <a:rPr lang="en-US" dirty="0"/>
              <a:t>opposite signs, the </a:t>
            </a:r>
            <a:r>
              <a:rPr lang="en-US" dirty="0" smtClean="0"/>
              <a:t>maximum shearing-stress </a:t>
            </a:r>
            <a:r>
              <a:rPr lang="en-US" dirty="0"/>
              <a:t>criterion yields</a:t>
            </a:r>
          </a:p>
        </p:txBody>
      </p:sp>
      <p:pic>
        <p:nvPicPr>
          <p:cNvPr id="6" name="Picture 5"/>
          <p:cNvPicPr>
            <a:picLocks noChangeAspect="1"/>
          </p:cNvPicPr>
          <p:nvPr/>
        </p:nvPicPr>
        <p:blipFill rotWithShape="1">
          <a:blip r:embed="rId2"/>
          <a:srcRect l="53426" t="17342" r="34621" b="80101"/>
          <a:stretch/>
        </p:blipFill>
        <p:spPr>
          <a:xfrm>
            <a:off x="3238500" y="4709748"/>
            <a:ext cx="2514600" cy="525898"/>
          </a:xfrm>
          <a:prstGeom prst="rect">
            <a:avLst/>
          </a:prstGeom>
        </p:spPr>
      </p:pic>
    </p:spTree>
    <p:extLst>
      <p:ext uri="{BB962C8B-B14F-4D97-AF65-F5344CB8AC3E}">
        <p14:creationId xmlns:p14="http://schemas.microsoft.com/office/powerpoint/2010/main" val="2683236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9482</TotalTime>
  <Words>1561</Words>
  <Application>Microsoft Office PowerPoint</Application>
  <PresentationFormat>On-screen Show (4:3)</PresentationFormat>
  <Paragraphs>87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Trebuchet MS</vt:lpstr>
      <vt:lpstr>Wingdings 2</vt:lpstr>
      <vt:lpstr>Urban</vt:lpstr>
      <vt:lpstr>Mechanics of Materials(ME-294)</vt:lpstr>
      <vt:lpstr>Chapter 7-MECHANICS OF  MATERIALS  Sixth Edition Ferdinand P. Beer  E. Russell  Johnston, Jr.  John T. DeWolf David F. Mazurek</vt:lpstr>
      <vt:lpstr>Introduction</vt:lpstr>
      <vt:lpstr>Introduction</vt:lpstr>
      <vt:lpstr>Yield Criteria For Ductile Materials Under Plane Stress </vt:lpstr>
      <vt:lpstr>Yield Criteria For Ductile Materials Under Plane Stress </vt:lpstr>
      <vt:lpstr>PowerPoint Presentation</vt:lpstr>
      <vt:lpstr>Maximum-Shearing-Stress (Tresca) Criterion</vt:lpstr>
      <vt:lpstr>Maximum-Shearing-Stress Criterion</vt:lpstr>
      <vt:lpstr>Maximum-Shearing-Stress Criterion</vt:lpstr>
      <vt:lpstr>Maximum-Distortion-Energy Criterion</vt:lpstr>
      <vt:lpstr>Maximum-Distortion-Energy Criterion</vt:lpstr>
      <vt:lpstr>Maximum-Distortion-Energy Criterion</vt:lpstr>
      <vt:lpstr>PowerPoint Presentation</vt:lpstr>
      <vt:lpstr>PowerPoint Presentation</vt:lpstr>
      <vt:lpstr> Fracture Criteria For Brittle Materials Under Plane Stress </vt:lpstr>
      <vt:lpstr> Maximum-Normal-Stress Criterion</vt:lpstr>
      <vt:lpstr> Mohr’s Criterion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Mechanics of Materials(ME-294)</dc:title>
  <dc:creator>AZAM</dc:creator>
  <cp:lastModifiedBy>Muhammad Azam</cp:lastModifiedBy>
  <cp:revision>484</cp:revision>
  <dcterms:created xsi:type="dcterms:W3CDTF">2015-02-01T13:29:53Z</dcterms:created>
  <dcterms:modified xsi:type="dcterms:W3CDTF">2015-05-12T17:36:36Z</dcterms:modified>
</cp:coreProperties>
</file>